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5"/>
  </p:notesMasterIdLst>
  <p:sldIdLst>
    <p:sldId id="256" r:id="rId5"/>
    <p:sldId id="259" r:id="rId6"/>
    <p:sldId id="260" r:id="rId7"/>
    <p:sldId id="265" r:id="rId8"/>
    <p:sldId id="266" r:id="rId9"/>
    <p:sldId id="271" r:id="rId10"/>
    <p:sldId id="272" r:id="rId11"/>
    <p:sldId id="280" r:id="rId12"/>
    <p:sldId id="269" r:id="rId13"/>
    <p:sldId id="279" r:id="rId14"/>
    <p:sldId id="278" r:id="rId15"/>
    <p:sldId id="267" r:id="rId16"/>
    <p:sldId id="270" r:id="rId17"/>
    <p:sldId id="262" r:id="rId18"/>
    <p:sldId id="275" r:id="rId19"/>
    <p:sldId id="263" r:id="rId20"/>
    <p:sldId id="277" r:id="rId21"/>
    <p:sldId id="268" r:id="rId22"/>
    <p:sldId id="273" r:id="rId23"/>
    <p:sldId id="26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72169D-F216-40E7-9D6D-D68CED3F3A9F}" v="2" dt="2023-11-20T19:15:56.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07:41:17.637"/>
    </inkml:context>
    <inkml:brush xml:id="br0">
      <inkml:brushProperty name="width" value="0.05" units="cm"/>
      <inkml:brushProperty name="height" value="0.05" units="cm"/>
      <inkml:brushProperty name="color" value="#E71224"/>
    </inkml:brush>
  </inkml:definitions>
  <inkml:trace contextRef="#ctx0" brushRef="#br0">2206 259 24575,'0'-2'0,"-1"-1"0,1 0 0,-1 1 0,1-1 0,-1 1 0,0-1 0,0 1 0,0-1 0,0 1 0,-1-1 0,1 1 0,-1 0 0,1 0 0,-1 0 0,0 0 0,0 0 0,0 0 0,0 0 0,0 1 0,0-1 0,0 1 0,-1 0 0,1-1 0,0 1 0,-1 0 0,-4-1 0,-10-4 0,1 2 0,-1 0 0,-21-2 0,-1-1 0,-131-25 0,126 25 0,22 3 0,0 0 0,0-1 0,1-1 0,-32-14 0,25 9 0,-1 2 0,0 1 0,-52-8 0,3 1 0,51 10 0,-49-3 0,47 6 0,-43-8 0,26 3 0,0 2 0,-1 2 0,-83 6 0,27 0 0,73-2 0,-1 2 0,0 1 0,1 1 0,0 2 0,0 1 0,1 1 0,0 1 0,-52 28 0,67-33 0,0 0 0,0-1 0,-1 0 0,-25 2 0,23-3 0,0 0 0,0 1 0,-19 6 0,13 0 0,1 2 0,-1 0 0,2 0 0,-38 31 0,-68 76 0,117-109 0,1 0 0,1 0 0,-1 1 0,2 1 0,-11 20 0,15-26 0,0-1 0,1 1 0,0 0 0,0 0 0,1 1 0,0-1 0,0 0 0,0 0 0,0 1 0,1-1 0,0 0 0,1 1 0,0-1 0,1 8 0,6 7 0,1-1 0,1 0 0,0-1 0,2 0 0,0-1 0,1 0 0,19 20 0,-18-21 0,1-2 0,0-1 0,1-1 0,0 0 0,1-2 0,26 15 0,-18-11 0,148 85 0,-93-63 0,-59-28 0,1 0 0,-2 2 0,22 13 0,-23-12 0,1-1 0,-1-1 0,2-1 0,-1-1 0,1 0 0,0-2 0,1 0 0,0-2 0,31 3 0,25-1 0,106-7 0,-71-2 0,-79 1 0,-1-1 0,32-8 0,5 0 0,-48 7 0,-1-2 0,1 0 0,-1-1 0,23-12 0,34-10 0,-50 20 0,0-1 0,-1-1 0,0-2 0,38-24 0,-55 32 0,-1 1 0,1-1 0,-1 1 0,14-3 0,-16 5 0,1 0 0,-1-1 0,1 1 0,-1-2 0,0 1 0,0-1 0,0 0 0,9-9 0,16-16 0,-13 12 0,0 0 0,-2-2 0,24-31 0,-15 13 0,40-62 0,-46 66 0,-12 20 0,0 1 0,-1-2 0,-1 1 0,10-28 0,-15 37 0,0 1 0,0-1 0,-1 1 0,0-1 0,1 1 0,-1-1 0,-1 1 0,1-1 0,0 0 0,-1 1 0,0-1 0,0 1 0,0-1 0,0 1 0,0 0 0,-1 0 0,1-1 0,-1 1 0,0 0 0,0 0 0,0 0 0,-1 1 0,1-1 0,0 0 0,-5-2 0,0-2-151,0 1-1,1-1 0,0 0 0,1 0 1,-1 0-1,1-1 0,1 0 1,-5-10-1,3 2-6674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08:47:22.841"/>
    </inkml:context>
    <inkml:brush xml:id="br0">
      <inkml:brushProperty name="width" value="0.05" units="cm"/>
      <inkml:brushProperty name="height" value="0.05" units="cm"/>
      <inkml:brushProperty name="color" value="#E71224"/>
    </inkml:brush>
  </inkml:definitions>
  <inkml:trace contextRef="#ctx0" brushRef="#br0">373 95 24575,'-7'-1'0,"0"0"0,0 1 0,0 0 0,0 1 0,0 0 0,0 0 0,0 0 0,0 1 0,0 0 0,0 0 0,1 1 0,-1-1 0,1 2 0,-1-1 0,1 1 0,0 0 0,1 0 0,-1 0 0,1 1 0,-10 10 0,-34 36 0,23-26 0,-31 42 0,45-47 0,1 1 0,1 0 0,1 1 0,1 0 0,1 0 0,1 1 0,-5 33 0,2-16 0,6-22 0,-1-1 0,2 0 0,0 0 0,2 28 0,0-37 0,1 0 0,0 0 0,1 0 0,0 0 0,0 0 0,1 0 0,0-1 0,0 1 0,1-1 0,0 0 0,8 12 0,-3-8 0,0 0 0,1 0 0,0-1 0,1 0 0,0-1 0,1 0 0,0 0 0,0-2 0,1 1 0,0-2 0,0 0 0,15 5 0,-2-4 0,0-1 0,1-1 0,-1-1 0,1-1 0,45-2 0,-13-3 0,-22 0 0,0 1 0,0 2 0,0 2 0,0 1 0,57 15 0,-10 6 0,-21-8 0,109 48 0,-103-35 0,0-3 0,2-3 0,78 15 0,226 28 0,-103-21 0,-161-27 0,193 5 0,115-25 0,-161-3 0,-59 6 0,-30 1 0,306-32 0,183-82 0,-543 95 0,-52 9 0,-2-3 0,1-2 0,92-31 0,-30-5 0,176-94 0,-283 132 0,54-31 0,87-65 0,-137 90 0,-1-2 0,0-1 0,-1 0 0,-1-1 0,-1-1 0,-1-1 0,-1 0 0,12-25 0,-17 28 0,-1-1 0,-2 1 0,0-1 0,-1 0 0,0-1 0,-2 0 0,-1 0 0,0 0 0,-2 0 0,0 0 0,-4-35 0,2 51 0,1-1 0,-1 1 0,-1-1 0,1 1 0,-1 0 0,0 0 0,0 0 0,0 0 0,-1 0 0,0 0 0,0 0 0,0 1 0,0-1 0,-1 1 0,0 0 0,0 0 0,0 1 0,0-1 0,0 1 0,-1 0 0,-8-5 0,-5 1 0,0 0 0,0 1 0,-1 1 0,-35-6 0,-3 0 0,-4-2 0,-1 2 0,-103-3 0,-130 15 0,115 2 0,-980-3 0,900-16 0,19 0 0,-790 17 0,823-17 0,-1 0 0,-934 17 0,1089 2 0,-59 10 0,-23 1 0,113-12-455,0 1 0,-45 13 0,48-11-6371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08:47:27.106"/>
    </inkml:context>
    <inkml:brush xml:id="br0">
      <inkml:brushProperty name="width" value="0.05" units="cm"/>
      <inkml:brushProperty name="height" value="0.05" units="cm"/>
      <inkml:brushProperty name="color" value="#E71224"/>
    </inkml:brush>
  </inkml:definitions>
  <inkml:trace contextRef="#ctx0" brushRef="#br0">31 995 24575,'-1'53'0,"0"-21"0,1 0 0,9 59 0,-7-80 0,0-1 0,1 0 0,1 1 0,-1-1 0,2-1 0,-1 1 0,1-1 0,1 0 0,0 0 0,0 0 0,1-1 0,12 13 0,26 22 0,-22-18 0,1-2 0,1-2 0,0 0 0,2-1 0,35 19 0,25 0 0,2-4 0,137 35 0,-52-18 0,-36-5 0,-34-11 0,188 42 0,194 30 0,-367-78 0,-72-21 0,0-1 0,80 3 0,100-13 0,-85-1 0,-26 0 0,0-5 0,-1-5 0,133-32 0,-180 33 0,84-6 0,54-8 0,85-23 0,-165 30 0,-11-5 0,-62 13 0,71-8 0,26 6 0,218-8 0,-218 24 0,216-6 0,-353 1 0,-1 0 0,0-1 0,0 0 0,0-1 0,0-1 0,-1 0 0,1 0 0,-1-1 0,14-10 0,-7 4 0,-1-1 0,-1 0 0,-1-2 0,25-28 0,-30 32 0,-1 0 0,-1-1 0,0 0 0,0-1 0,-2 0 0,1 0 0,-2 0 0,1-1 0,-2 0 0,0 0 0,-1 0 0,0-1 0,-1 1 0,0-27 0,-2 16 0,1-9 0,-1 0 0,-9-51 0,7 75 0,0 0 0,0 0 0,-1 0 0,-1 1 0,0-1 0,0 1 0,-1 0 0,0 0 0,0 0 0,-1 1 0,0 0 0,-1 0 0,-7-7 0,-58-54 0,-51-45 0,95 95 0,0 1 0,-1 1 0,0 2 0,-60-21 0,-27-15 0,22 13 0,14 7 0,-202-92 0,175 81 0,-22-10 0,-37-20 0,-216-65 0,353 128 0,-286-83 0,118 31 0,109 40 0,-1 5 0,-127-8 0,81 10 0,-49 1 0,-198 12 0,161 4 0,2-5 0,-235 5 0,402 3 0,1 2 0,1 2 0,0 2 0,-69 27 0,-4 18 0,-4 1 0,42-25 0,45-17 0,-1-1 0,-43 10 0,67-20 0,0 0 0,0 2 0,0 0 0,1 1 0,-1 0 0,2 2 0,-15 10 0,-98 86 0,111-92 0,-2 3 0,1 0 0,1 1 0,1 1 0,1 0 0,-19 31 0,24-36-3,-1-1 0,0 0 0,-15 14-1,12-13 33,0 1 0,-20 28 0,32-39-114,-1 0 0,1 0 1,-1 0-1,2 1 1,-1-1-1,0 0 0,1 1 1,0 0-1,0-1 0,0 1 1,0 0-1,1 0 0,0-1 1,0 1-1,0 0 1,1 5-1,5 9-6741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08:47:57.961"/>
    </inkml:context>
    <inkml:brush xml:id="br0">
      <inkml:brushProperty name="width" value="0.05" units="cm"/>
      <inkml:brushProperty name="height" value="0.05" units="cm"/>
      <inkml:brushProperty name="color" value="#E71224"/>
    </inkml:brush>
  </inkml:definitions>
  <inkml:trace contextRef="#ctx0" brushRef="#br0">288 282 24575,'-60'-2'0,"42"0"0,0 1 0,0 0 0,-1 2 0,1 0 0,0 1 0,0 1 0,-30 9 0,44-10 0,0 0 0,1 0 0,0 0 0,0 1 0,0 0 0,0 0 0,0 0 0,0 0 0,1 0 0,-1 0 0,1 1 0,0-1 0,0 1 0,0-1 0,0 1 0,1 0 0,0 0 0,-1 0 0,1 0 0,1 0 0,-1 0 0,0 6 0,0 14 0,0 0 0,5 43 0,-2-29 0,-1-12 0,0-1 0,2 1 0,8 36 0,-7-51 0,-1 0 0,2-1 0,-1 1 0,1-1 0,1 0 0,0-1 0,0 1 0,1-1 0,0 0 0,11 10 0,-8-10 0,1 0 0,0-1 0,0 0 0,1-1 0,-1 0 0,2-1 0,-1 0 0,14 3 0,18 5 0,48 8 0,-24-7 0,-28-7 0,0-2 0,57 2 0,-28-3 0,16 9 0,-62-8 0,0-2 0,32 2 0,79-6 0,-69-1 0,1 2 0,104 16 0,-51-3 0,-80-11 0,63 12 0,-10-3 0,-76-12 0,0 1 0,0 1 0,-1 0 0,1 1 0,-1 1 0,0 1 0,20 8 0,-19-7 0,0 0 0,1-1 0,0 0 0,0-1 0,0-2 0,0 1 0,0-2 0,0 0 0,20-2 0,-13 0 0,0 2 0,-1 1 0,46 8 0,-16 0 0,0-2 0,0-3 0,1-3 0,87-6 0,-18 2 0,1109 2 0,-1194-2 0,68-12 0,-67 7 0,64-2 0,77 12 0,137-6 0,-274-2 0,-1-1 0,1-3 0,-1-1 0,62-25 0,-91 29 0,0-1 0,-1-1 0,1 0 0,12-12 0,-14 11 0,0 1 0,1 0 0,0 0 0,25-11 0,12 3 0,-38 14 0,1-2 0,-1 1 0,0-2 0,0 1 0,-1-1 0,1-1 0,17-13 0,26-22 0,-42 34 0,-1 0 0,0-2 0,0 1 0,-1-1 0,0-1 0,0 0 0,-1 0 0,0-1 0,-1 0 0,-1 0 0,12-22 0,8-24 0,-21 47 0,-1 0 0,0-1 0,0 0 0,-1 0 0,0 0 0,4-21 0,3-18 0,-8 42 0,0 0 0,-1 0 0,0 0 0,0 0 0,-1-1 0,0 1 0,-1-1 0,0 1 0,0 0 0,-2-9 0,1 15 0,0 0 0,0-1 0,0 1 0,-1 0 0,1 0 0,-1 0 0,1 0 0,-1 0 0,0 1 0,0-1 0,0 1 0,0-1 0,0 1 0,0-1 0,0 1 0,0 0 0,0 0 0,-1 0 0,1 0 0,0 0 0,-1 1 0,-4-1 0,-67-4 0,26 2 0,30-2 0,0 0 0,1-2 0,0 0 0,-17-11 0,7 4 0,8 5 0,1 0 0,-2 0 0,1 2 0,-1 1 0,0 0 0,0 1 0,-1 1 0,-40-2 0,-84 9 0,69 0 0,-76-7 0,134 1 0,0-1 0,1-1 0,-1 0 0,1-2 0,-30-14 0,28 11 0,0 2 0,-1 0 0,1 2 0,-22-5 0,-29-4 0,42 8 0,-1 2 0,-55-5 0,26 9 0,-103-16 0,93 4 0,14 2 0,-1 2 0,-77-2 0,99 9 0,-62-11 0,59 7 0,-47-3 0,61 8 0,1 1 0,0 0 0,0 2 0,0 0 0,0 1 0,0 1 0,1 1 0,-1 1 0,-29 13 0,34-13 0,0-1 0,0-1 0,0 0 0,0-2 0,0 0 0,-1 0 0,0-2 0,-23-1 0,19 0 0,0 1 0,0 1 0,0 1 0,-32 7 0,13 0 0,-74 6 0,9-1 0,51-8 0,-1-1 0,-99-6 0,-48 3 0,172 2 0,1 2 0,-44 14 0,47-12 0,-1-1 0,1-1 0,-42 4 0,34-8 0,0-2 0,1-1 0,-1-2 0,-61-13 0,63 10 0,0 2 0,0 1 0,-1 2 0,-35 3 0,-62-3 0,46-15 0,61 11 0,1 1 0,-35-3 0,-412 6 83,226 3-1531,216-2-5378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C1259-95AC-40D3-9DBE-E8798F052288}"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BA0D3-50A0-4F7E-AC68-BF3955C0CD81}" type="slidenum">
              <a:rPr lang="en-US" smtClean="0"/>
              <a:t>‹#›</a:t>
            </a:fld>
            <a:endParaRPr lang="en-US"/>
          </a:p>
        </p:txBody>
      </p:sp>
    </p:spTree>
    <p:extLst>
      <p:ext uri="{BB962C8B-B14F-4D97-AF65-F5344CB8AC3E}">
        <p14:creationId xmlns:p14="http://schemas.microsoft.com/office/powerpoint/2010/main" val="399306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Hello</a:t>
            </a:r>
            <a:r>
              <a:rPr lang="nb-NO"/>
              <a:t> </a:t>
            </a:r>
            <a:r>
              <a:rPr lang="nb-NO" err="1"/>
              <a:t>welcome</a:t>
            </a:r>
            <a:r>
              <a:rPr lang="nb-NO"/>
              <a:t> to </a:t>
            </a:r>
            <a:r>
              <a:rPr lang="nb-NO" err="1"/>
              <a:t>our</a:t>
            </a:r>
            <a:r>
              <a:rPr lang="nb-NO"/>
              <a:t> </a:t>
            </a:r>
            <a:r>
              <a:rPr lang="nb-NO" err="1"/>
              <a:t>presentation</a:t>
            </a:r>
            <a:r>
              <a:rPr lang="nb-NO"/>
              <a:t> </a:t>
            </a:r>
            <a:r>
              <a:rPr lang="nb-NO" err="1"/>
              <a:t>about</a:t>
            </a:r>
            <a:r>
              <a:rPr lang="nb-NO"/>
              <a:t> </a:t>
            </a:r>
            <a:r>
              <a:rPr lang="nb-NO" err="1"/>
              <a:t>our</a:t>
            </a:r>
            <a:r>
              <a:rPr lang="nb-NO"/>
              <a:t> </a:t>
            </a:r>
            <a:r>
              <a:rPr lang="nb-NO" err="1"/>
              <a:t>project</a:t>
            </a:r>
            <a:r>
              <a:rPr lang="nb-NO"/>
              <a:t> </a:t>
            </a:r>
            <a:r>
              <a:rPr lang="nb-NO" err="1"/>
              <a:t>conducted</a:t>
            </a:r>
            <a:r>
              <a:rPr lang="nb-NO"/>
              <a:t> over </a:t>
            </a:r>
            <a:r>
              <a:rPr lang="nb-NO" err="1"/>
              <a:t>the</a:t>
            </a:r>
            <a:r>
              <a:rPr lang="nb-NO"/>
              <a:t> last </a:t>
            </a:r>
            <a:r>
              <a:rPr lang="nb-NO" err="1"/>
              <a:t>few</a:t>
            </a:r>
            <a:r>
              <a:rPr lang="nb-NO"/>
              <a:t> </a:t>
            </a:r>
            <a:r>
              <a:rPr lang="nb-NO" err="1"/>
              <a:t>weeks</a:t>
            </a:r>
            <a:endParaRPr lang="nb-NO"/>
          </a:p>
          <a:p>
            <a:endParaRPr lang="nb-NO"/>
          </a:p>
          <a:p>
            <a:r>
              <a:rPr lang="nb-NO"/>
              <a:t>First </a:t>
            </a:r>
            <a:r>
              <a:rPr lang="nb-NO" err="1"/>
              <a:t>introducing</a:t>
            </a:r>
            <a:r>
              <a:rPr lang="nb-NO"/>
              <a:t> </a:t>
            </a:r>
            <a:r>
              <a:rPr lang="nb-NO" err="1"/>
              <a:t>ourselfs</a:t>
            </a:r>
            <a:r>
              <a:rPr lang="nb-NO"/>
              <a:t>:</a:t>
            </a:r>
          </a:p>
          <a:p>
            <a:endParaRPr lang="nb-NO"/>
          </a:p>
          <a:p>
            <a:r>
              <a:rPr lang="nb-NO"/>
              <a:t>Adam : My </a:t>
            </a:r>
            <a:r>
              <a:rPr lang="nb-NO" err="1"/>
              <a:t>name</a:t>
            </a:r>
            <a:r>
              <a:rPr lang="nb-NO"/>
              <a:t> is Adam, I have a </a:t>
            </a:r>
            <a:r>
              <a:rPr lang="nb-NO" err="1"/>
              <a:t>background</a:t>
            </a:r>
            <a:r>
              <a:rPr lang="nb-NO"/>
              <a:t> in </a:t>
            </a:r>
            <a:r>
              <a:rPr lang="nb-NO" err="1"/>
              <a:t>simulation</a:t>
            </a:r>
            <a:r>
              <a:rPr lang="nb-NO"/>
              <a:t> </a:t>
            </a:r>
            <a:r>
              <a:rPr lang="nb-NO" err="1"/>
              <a:t>technology</a:t>
            </a:r>
            <a:r>
              <a:rPr lang="nb-NO"/>
              <a:t>  </a:t>
            </a:r>
          </a:p>
          <a:p>
            <a:br>
              <a:rPr lang="nb-NO"/>
            </a:br>
            <a:r>
              <a:rPr lang="nb-NO" err="1"/>
              <a:t>Faten</a:t>
            </a:r>
            <a:r>
              <a:rPr lang="nb-NO"/>
              <a:t> : </a:t>
            </a:r>
          </a:p>
          <a:p>
            <a:endParaRPr lang="nb-NO"/>
          </a:p>
          <a:p>
            <a:r>
              <a:rPr lang="nb-NO" err="1"/>
              <a:t>Yang</a:t>
            </a:r>
            <a:r>
              <a:rPr lang="nb-NO"/>
              <a:t> :</a:t>
            </a:r>
            <a:endParaRPr lang="en-US"/>
          </a:p>
        </p:txBody>
      </p:sp>
      <p:sp>
        <p:nvSpPr>
          <p:cNvPr id="4" name="Slide Number Placeholder 3"/>
          <p:cNvSpPr>
            <a:spLocks noGrp="1"/>
          </p:cNvSpPr>
          <p:nvPr>
            <p:ph type="sldNum" sz="quarter" idx="5"/>
          </p:nvPr>
        </p:nvSpPr>
        <p:spPr/>
        <p:txBody>
          <a:bodyPr/>
          <a:lstStyle/>
          <a:p>
            <a:fld id="{9C5BA0D3-50A0-4F7E-AC68-BF3955C0CD81}" type="slidenum">
              <a:rPr lang="en-US" smtClean="0"/>
              <a:t>1</a:t>
            </a:fld>
            <a:endParaRPr lang="en-US"/>
          </a:p>
        </p:txBody>
      </p:sp>
    </p:spTree>
    <p:extLst>
      <p:ext uri="{BB962C8B-B14F-4D97-AF65-F5344CB8AC3E}">
        <p14:creationId xmlns:p14="http://schemas.microsoft.com/office/powerpoint/2010/main" val="304523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We</a:t>
            </a:r>
            <a:r>
              <a:rPr lang="nb-NO" dirty="0"/>
              <a:t> </a:t>
            </a:r>
            <a:r>
              <a:rPr lang="nb-NO" dirty="0" err="1"/>
              <a:t>started</a:t>
            </a:r>
            <a:r>
              <a:rPr lang="nb-NO" dirty="0"/>
              <a:t> </a:t>
            </a:r>
            <a:r>
              <a:rPr lang="nb-NO" dirty="0" err="1"/>
              <a:t>with</a:t>
            </a:r>
            <a:r>
              <a:rPr lang="nb-NO" dirty="0"/>
              <a:t> </a:t>
            </a:r>
            <a:r>
              <a:rPr lang="nb-NO" dirty="0" err="1"/>
              <a:t>this</a:t>
            </a:r>
            <a:r>
              <a:rPr lang="nb-NO" dirty="0"/>
              <a:t> robot, </a:t>
            </a:r>
            <a:r>
              <a:rPr lang="nb-NO" dirty="0" err="1"/>
              <a:t>the</a:t>
            </a:r>
            <a:r>
              <a:rPr lang="nb-NO" dirty="0"/>
              <a:t> TINKERKTI BRACCIO</a:t>
            </a:r>
          </a:p>
          <a:p>
            <a:endParaRPr lang="nb-NO" dirty="0"/>
          </a:p>
          <a:p>
            <a:r>
              <a:rPr lang="nb-NO" dirty="0" err="1"/>
              <a:t>Hopefully</a:t>
            </a:r>
            <a:r>
              <a:rPr lang="nb-NO" dirty="0"/>
              <a:t> </a:t>
            </a:r>
            <a:r>
              <a:rPr lang="nb-NO" dirty="0" err="1"/>
              <a:t>you</a:t>
            </a:r>
            <a:r>
              <a:rPr lang="nb-NO" dirty="0"/>
              <a:t> all </a:t>
            </a:r>
            <a:r>
              <a:rPr lang="nb-NO" dirty="0" err="1"/>
              <a:t>can</a:t>
            </a:r>
            <a:r>
              <a:rPr lang="nb-NO" dirty="0"/>
              <a:t> </a:t>
            </a:r>
            <a:r>
              <a:rPr lang="nb-NO" dirty="0" err="1"/>
              <a:t>excuse</a:t>
            </a:r>
            <a:r>
              <a:rPr lang="nb-NO" dirty="0"/>
              <a:t> </a:t>
            </a:r>
            <a:r>
              <a:rPr lang="nb-NO" dirty="0" err="1"/>
              <a:t>the</a:t>
            </a:r>
            <a:r>
              <a:rPr lang="nb-NO" dirty="0"/>
              <a:t> </a:t>
            </a:r>
            <a:r>
              <a:rPr lang="nb-NO" dirty="0" err="1"/>
              <a:t>techincal</a:t>
            </a:r>
            <a:r>
              <a:rPr lang="nb-NO" dirty="0"/>
              <a:t> rant </a:t>
            </a:r>
            <a:r>
              <a:rPr lang="nb-NO" dirty="0" err="1"/>
              <a:t>about</a:t>
            </a:r>
            <a:r>
              <a:rPr lang="nb-NO" dirty="0"/>
              <a:t> to </a:t>
            </a:r>
            <a:r>
              <a:rPr lang="nb-NO" dirty="0" err="1"/>
              <a:t>begin</a:t>
            </a:r>
            <a:endParaRPr lang="nb-NO" dirty="0"/>
          </a:p>
          <a:p>
            <a:endParaRPr lang="nb-NO" dirty="0"/>
          </a:p>
          <a:p>
            <a:r>
              <a:rPr lang="nb-NO" dirty="0"/>
              <a:t>Robot </a:t>
            </a:r>
            <a:r>
              <a:rPr lang="nb-NO" dirty="0" err="1"/>
              <a:t>kinematics</a:t>
            </a:r>
            <a:r>
              <a:rPr lang="nb-NO" dirty="0"/>
              <a:t> is </a:t>
            </a:r>
            <a:r>
              <a:rPr lang="nb-NO" dirty="0" err="1"/>
              <a:t>the</a:t>
            </a:r>
            <a:r>
              <a:rPr lang="nb-NO" dirty="0"/>
              <a:t> mathematics </a:t>
            </a:r>
            <a:r>
              <a:rPr lang="nb-NO" dirty="0" err="1"/>
              <a:t>defining</a:t>
            </a:r>
            <a:r>
              <a:rPr lang="nb-NO" dirty="0"/>
              <a:t> </a:t>
            </a:r>
            <a:r>
              <a:rPr lang="nb-NO" dirty="0" err="1"/>
              <a:t>the</a:t>
            </a:r>
            <a:r>
              <a:rPr lang="nb-NO" dirty="0"/>
              <a:t> pose </a:t>
            </a:r>
            <a:r>
              <a:rPr lang="nb-NO" dirty="0" err="1"/>
              <a:t>of</a:t>
            </a:r>
            <a:r>
              <a:rPr lang="nb-NO" dirty="0"/>
              <a:t> a robot.</a:t>
            </a:r>
          </a:p>
          <a:p>
            <a:r>
              <a:rPr lang="en-US" dirty="0"/>
              <a:t>In robot kinematics, each part of the robot is referred to as a link in the robotic chain</a:t>
            </a:r>
          </a:p>
          <a:p>
            <a:r>
              <a:rPr lang="en-US" dirty="0"/>
              <a:t>At the end of each link, excluding the last link, sits a stepper-motor</a:t>
            </a:r>
          </a:p>
          <a:p>
            <a:endParaRPr lang="en-US" dirty="0"/>
          </a:p>
          <a:p>
            <a:r>
              <a:rPr lang="en-US" dirty="0"/>
              <a:t>Mathematical calculations have been made in order to figure out where the end-effector of the robot is, when the motors are at certain angles..</a:t>
            </a:r>
          </a:p>
          <a:p>
            <a:endParaRPr lang="en-US" dirty="0"/>
          </a:p>
          <a:p>
            <a:r>
              <a:rPr lang="en-US" dirty="0"/>
              <a:t>Forward Kinematics: </a:t>
            </a:r>
          </a:p>
          <a:p>
            <a:r>
              <a:rPr lang="en-US" dirty="0"/>
              <a:t>Forward kinematics allows us to find the position of the robot’s end-effector, from the angles each link is at. </a:t>
            </a:r>
          </a:p>
          <a:p>
            <a:r>
              <a:rPr lang="en-US" dirty="0"/>
              <a:t>Starting with defining a common-space for the brain and robot. </a:t>
            </a:r>
          </a:p>
          <a:p>
            <a:r>
              <a:rPr lang="en-US" dirty="0"/>
              <a:t>This space’s </a:t>
            </a:r>
            <a:r>
              <a:rPr lang="en-US" dirty="0" err="1"/>
              <a:t>origo</a:t>
            </a:r>
            <a:r>
              <a:rPr lang="en-US" dirty="0"/>
              <a:t> as at the base of the robot.</a:t>
            </a:r>
          </a:p>
          <a:p>
            <a:endParaRPr lang="en-US" dirty="0"/>
          </a:p>
          <a:p>
            <a:r>
              <a:rPr lang="en-US" dirty="0"/>
              <a:t>This starts with a rotation matrix and a translation vector</a:t>
            </a:r>
          </a:p>
          <a:p>
            <a:r>
              <a:rPr lang="en-US" dirty="0"/>
              <a:t>Combing these we get a transformation matrix. </a:t>
            </a:r>
          </a:p>
          <a:p>
            <a:endParaRPr lang="en-US" dirty="0"/>
          </a:p>
          <a:p>
            <a:r>
              <a:rPr lang="en-US" dirty="0"/>
              <a:t>This way the robot can be completely represented as a chain of matrix multiplications.</a:t>
            </a:r>
          </a:p>
          <a:p>
            <a:r>
              <a:rPr lang="en-US" dirty="0"/>
              <a:t>This is the robot’s FK equation. </a:t>
            </a:r>
          </a:p>
          <a:p>
            <a:r>
              <a:rPr lang="en-US" dirty="0"/>
              <a:t>-&gt; T EQUATION PICTURE</a:t>
            </a:r>
          </a:p>
          <a:p>
            <a:endParaRPr lang="en-US" dirty="0"/>
          </a:p>
          <a:p>
            <a:r>
              <a:rPr lang="en-US" dirty="0"/>
              <a:t>Inverse Kinematics:</a:t>
            </a:r>
          </a:p>
          <a:p>
            <a:r>
              <a:rPr lang="en-US" dirty="0"/>
              <a:t>Inverse Kinematics allows us to find the </a:t>
            </a:r>
            <a:r>
              <a:rPr lang="en-US" dirty="0" err="1"/>
              <a:t>necassery</a:t>
            </a:r>
            <a:r>
              <a:rPr lang="en-US" dirty="0"/>
              <a:t> angles of the links, in order for the end-effector to be at a specific location. </a:t>
            </a:r>
          </a:p>
          <a:p>
            <a:r>
              <a:rPr lang="en-US" dirty="0"/>
              <a:t>The previously found Forward Kinematic contains the information we need for calculating the inverse kinematics. </a:t>
            </a:r>
          </a:p>
          <a:p>
            <a:r>
              <a:rPr lang="en-US" dirty="0"/>
              <a:t>However, using a math-software which can </a:t>
            </a:r>
            <a:r>
              <a:rPr lang="en-US" dirty="0" err="1"/>
              <a:t>symbolicly</a:t>
            </a:r>
            <a:r>
              <a:rPr lang="en-US" dirty="0"/>
              <a:t> show the equation, grants this </a:t>
            </a:r>
          </a:p>
          <a:p>
            <a:pPr marL="171450" indent="-171450">
              <a:buFont typeface="Wingdings" panose="05000000000000000000" pitchFamily="2" charset="2"/>
              <a:buChar char="è"/>
            </a:pPr>
            <a:r>
              <a:rPr lang="en-US" dirty="0"/>
              <a:t>LARGE EQUATION PICTURE</a:t>
            </a:r>
          </a:p>
          <a:p>
            <a:pPr marL="171450" indent="-171450">
              <a:buFont typeface="Wingdings" panose="05000000000000000000" pitchFamily="2" charset="2"/>
              <a:buChar char="è"/>
            </a:pPr>
            <a:endParaRPr lang="en-US" dirty="0"/>
          </a:p>
          <a:p>
            <a:pPr marL="0" indent="0">
              <a:buFont typeface="Wingdings" panose="05000000000000000000" pitchFamily="2" charset="2"/>
              <a:buNone/>
            </a:pPr>
            <a:r>
              <a:rPr lang="en-US" dirty="0"/>
              <a:t>To combat this impossibly difficult equation, we instead model the robot with a </a:t>
            </a:r>
            <a:r>
              <a:rPr lang="en-US" dirty="0" err="1"/>
              <a:t>Denavitt</a:t>
            </a:r>
            <a:r>
              <a:rPr lang="en-US" dirty="0"/>
              <a:t> </a:t>
            </a:r>
            <a:r>
              <a:rPr lang="en-US" dirty="0" err="1"/>
              <a:t>Hartenberg</a:t>
            </a:r>
            <a:r>
              <a:rPr lang="en-US" dirty="0"/>
              <a:t> model</a:t>
            </a:r>
          </a:p>
          <a:p>
            <a:pPr marL="0" indent="0">
              <a:buFont typeface="Wingdings" panose="05000000000000000000" pitchFamily="2" charset="2"/>
              <a:buNone/>
            </a:pPr>
            <a:r>
              <a:rPr lang="en-US" dirty="0"/>
              <a:t>This simplifies some of the calculations by imposing certain rules on the model, however the robot does not obey these rules in “real-life” therefore </a:t>
            </a:r>
          </a:p>
          <a:p>
            <a:pPr marL="0" indent="0">
              <a:buFont typeface="Wingdings" panose="05000000000000000000" pitchFamily="2" charset="2"/>
              <a:buNone/>
            </a:pPr>
            <a:r>
              <a:rPr lang="en-US" dirty="0"/>
              <a:t>Again this is made into matrices and the final equation is a chain of matrix multiplication</a:t>
            </a:r>
          </a:p>
          <a:p>
            <a:pPr marL="0" indent="0">
              <a:buFont typeface="Wingdings" panose="05000000000000000000" pitchFamily="2" charset="2"/>
              <a:buNone/>
            </a:pPr>
            <a:r>
              <a:rPr lang="en-US" dirty="0"/>
              <a:t>This gives an easier equation to work with </a:t>
            </a:r>
            <a:r>
              <a:rPr lang="en-US" dirty="0" err="1"/>
              <a:t>inorder</a:t>
            </a:r>
            <a:r>
              <a:rPr lang="en-US" dirty="0"/>
              <a:t> to calculate the DH - Inverse Kinematics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Now to the application of these </a:t>
            </a:r>
            <a:r>
              <a:rPr lang="en-US" dirty="0" err="1"/>
              <a:t>maths</a:t>
            </a:r>
            <a:r>
              <a:rPr lang="en-US" dirty="0"/>
              <a:t> </a:t>
            </a:r>
          </a:p>
          <a:p>
            <a:pPr marL="0" indent="0">
              <a:buFont typeface="Wingdings" panose="05000000000000000000" pitchFamily="2" charset="2"/>
              <a:buNone/>
            </a:pPr>
            <a:r>
              <a:rPr lang="en-US" dirty="0"/>
              <a:t>Next slide</a:t>
            </a:r>
          </a:p>
          <a:p>
            <a:endParaRPr lang="en-US" dirty="0"/>
          </a:p>
        </p:txBody>
      </p:sp>
      <p:sp>
        <p:nvSpPr>
          <p:cNvPr id="4" name="Slide Number Placeholder 3"/>
          <p:cNvSpPr>
            <a:spLocks noGrp="1"/>
          </p:cNvSpPr>
          <p:nvPr>
            <p:ph type="sldNum" sz="quarter" idx="5"/>
          </p:nvPr>
        </p:nvSpPr>
        <p:spPr/>
        <p:txBody>
          <a:bodyPr/>
          <a:lstStyle/>
          <a:p>
            <a:fld id="{9C5BA0D3-50A0-4F7E-AC68-BF3955C0CD81}" type="slidenum">
              <a:rPr lang="en-US" smtClean="0"/>
              <a:t>11</a:t>
            </a:fld>
            <a:endParaRPr lang="en-US"/>
          </a:p>
        </p:txBody>
      </p:sp>
    </p:spTree>
    <p:extLst>
      <p:ext uri="{BB962C8B-B14F-4D97-AF65-F5344CB8AC3E}">
        <p14:creationId xmlns:p14="http://schemas.microsoft.com/office/powerpoint/2010/main" val="4246451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In order to make </a:t>
            </a:r>
            <a:r>
              <a:rPr lang="nb-NO" err="1"/>
              <a:t>this</a:t>
            </a:r>
            <a:r>
              <a:rPr lang="nb-NO"/>
              <a:t> </a:t>
            </a:r>
            <a:r>
              <a:rPr lang="nb-NO" err="1"/>
              <a:t>calculations</a:t>
            </a:r>
            <a:r>
              <a:rPr lang="nb-NO"/>
              <a:t> and </a:t>
            </a:r>
            <a:r>
              <a:rPr lang="nb-NO" err="1"/>
              <a:t>work</a:t>
            </a:r>
            <a:r>
              <a:rPr lang="nb-NO"/>
              <a:t> </a:t>
            </a:r>
            <a:r>
              <a:rPr lang="nb-NO" err="1"/>
              <a:t>with</a:t>
            </a:r>
            <a:r>
              <a:rPr lang="nb-NO"/>
              <a:t> </a:t>
            </a:r>
            <a:r>
              <a:rPr lang="nb-NO" err="1"/>
              <a:t>the</a:t>
            </a:r>
            <a:r>
              <a:rPr lang="nb-NO"/>
              <a:t> robot, </a:t>
            </a:r>
            <a:r>
              <a:rPr lang="nb-NO" err="1"/>
              <a:t>we</a:t>
            </a:r>
            <a:r>
              <a:rPr lang="nb-NO"/>
              <a:t> </a:t>
            </a:r>
            <a:r>
              <a:rPr lang="nb-NO" err="1"/>
              <a:t>made</a:t>
            </a:r>
            <a:r>
              <a:rPr lang="nb-NO"/>
              <a:t> a </a:t>
            </a:r>
            <a:r>
              <a:rPr lang="nb-NO" err="1"/>
              <a:t>simulation</a:t>
            </a:r>
            <a:r>
              <a:rPr lang="nb-NO"/>
              <a:t> in </a:t>
            </a:r>
            <a:r>
              <a:rPr lang="nb-NO" err="1"/>
              <a:t>Unreal</a:t>
            </a:r>
            <a:r>
              <a:rPr lang="nb-NO"/>
              <a:t> Engine. </a:t>
            </a:r>
          </a:p>
          <a:p>
            <a:r>
              <a:rPr lang="nb-NO"/>
              <a:t>This </a:t>
            </a:r>
            <a:r>
              <a:rPr lang="nb-NO" err="1"/>
              <a:t>allows</a:t>
            </a:r>
            <a:r>
              <a:rPr lang="nb-NO"/>
              <a:t> for fast </a:t>
            </a:r>
            <a:r>
              <a:rPr lang="nb-NO" err="1"/>
              <a:t>iteration</a:t>
            </a:r>
            <a:r>
              <a:rPr lang="nb-NO"/>
              <a:t> times, </a:t>
            </a:r>
            <a:r>
              <a:rPr lang="nb-NO" err="1"/>
              <a:t>specifically</a:t>
            </a:r>
            <a:r>
              <a:rPr lang="nb-NO"/>
              <a:t> due to </a:t>
            </a:r>
            <a:r>
              <a:rPr lang="nb-NO" err="1"/>
              <a:t>the</a:t>
            </a:r>
            <a:r>
              <a:rPr lang="nb-NO"/>
              <a:t> robot and </a:t>
            </a:r>
            <a:r>
              <a:rPr lang="nb-NO" err="1"/>
              <a:t>its</a:t>
            </a:r>
            <a:r>
              <a:rPr lang="nb-NO"/>
              <a:t> </a:t>
            </a:r>
            <a:r>
              <a:rPr lang="nb-NO" err="1"/>
              <a:t>interface</a:t>
            </a:r>
            <a:endParaRPr lang="nb-NO"/>
          </a:p>
          <a:p>
            <a:endParaRPr lang="nb-NO"/>
          </a:p>
          <a:p>
            <a:r>
              <a:rPr lang="nb-NO"/>
              <a:t>The </a:t>
            </a:r>
            <a:r>
              <a:rPr lang="nb-NO" err="1"/>
              <a:t>math</a:t>
            </a:r>
            <a:r>
              <a:rPr lang="nb-NO"/>
              <a:t> I </a:t>
            </a:r>
            <a:r>
              <a:rPr lang="nb-NO" err="1"/>
              <a:t>went</a:t>
            </a:r>
            <a:r>
              <a:rPr lang="nb-NO"/>
              <a:t> over </a:t>
            </a:r>
            <a:r>
              <a:rPr lang="nb-NO" err="1"/>
              <a:t>previously</a:t>
            </a:r>
            <a:r>
              <a:rPr lang="nb-NO"/>
              <a:t> is all </a:t>
            </a:r>
            <a:r>
              <a:rPr lang="nb-NO" err="1"/>
              <a:t>coded</a:t>
            </a:r>
            <a:r>
              <a:rPr lang="nb-NO"/>
              <a:t> </a:t>
            </a:r>
            <a:r>
              <a:rPr lang="nb-NO" err="1"/>
              <a:t>into</a:t>
            </a:r>
            <a:r>
              <a:rPr lang="nb-NO"/>
              <a:t> </a:t>
            </a:r>
            <a:r>
              <a:rPr lang="nb-NO" err="1"/>
              <a:t>this</a:t>
            </a:r>
            <a:r>
              <a:rPr lang="nb-NO"/>
              <a:t> </a:t>
            </a:r>
          </a:p>
          <a:p>
            <a:r>
              <a:rPr lang="nb-NO"/>
              <a:t>The robot </a:t>
            </a:r>
            <a:r>
              <a:rPr lang="nb-NO" err="1"/>
              <a:t>always</a:t>
            </a:r>
            <a:r>
              <a:rPr lang="nb-NO"/>
              <a:t> starts </a:t>
            </a:r>
            <a:r>
              <a:rPr lang="nb-NO" err="1"/>
              <a:t>with</a:t>
            </a:r>
            <a:r>
              <a:rPr lang="nb-NO"/>
              <a:t> a </a:t>
            </a:r>
            <a:r>
              <a:rPr lang="nb-NO" err="1"/>
              <a:t>jerk</a:t>
            </a:r>
            <a:r>
              <a:rPr lang="nb-NO"/>
              <a:t> motion</a:t>
            </a:r>
          </a:p>
          <a:p>
            <a:r>
              <a:rPr lang="nb-NO" err="1"/>
              <a:t>Needs</a:t>
            </a:r>
            <a:r>
              <a:rPr lang="nb-NO"/>
              <a:t> to be reset </a:t>
            </a:r>
            <a:r>
              <a:rPr lang="nb-NO" err="1"/>
              <a:t>each</a:t>
            </a:r>
            <a:r>
              <a:rPr lang="nb-NO"/>
              <a:t> time</a:t>
            </a:r>
          </a:p>
          <a:p>
            <a:r>
              <a:rPr lang="nb-NO"/>
              <a:t>No </a:t>
            </a:r>
            <a:r>
              <a:rPr lang="nb-NO" err="1"/>
              <a:t>numerical</a:t>
            </a:r>
            <a:r>
              <a:rPr lang="nb-NO"/>
              <a:t> feedback</a:t>
            </a:r>
          </a:p>
          <a:p>
            <a:endParaRPr lang="nb-NO"/>
          </a:p>
          <a:p>
            <a:r>
              <a:rPr lang="nb-NO"/>
              <a:t>This is a </a:t>
            </a:r>
            <a:r>
              <a:rPr lang="nb-NO" err="1"/>
              <a:t>screenshot</a:t>
            </a:r>
            <a:r>
              <a:rPr lang="nb-NO"/>
              <a:t> </a:t>
            </a:r>
            <a:r>
              <a:rPr lang="nb-NO" err="1"/>
              <a:t>of</a:t>
            </a:r>
            <a:r>
              <a:rPr lang="nb-NO"/>
              <a:t> </a:t>
            </a:r>
            <a:r>
              <a:rPr lang="nb-NO" err="1"/>
              <a:t>the</a:t>
            </a:r>
            <a:r>
              <a:rPr lang="nb-NO"/>
              <a:t> </a:t>
            </a:r>
            <a:r>
              <a:rPr lang="nb-NO" err="1"/>
              <a:t>simulation</a:t>
            </a:r>
            <a:r>
              <a:rPr lang="nb-NO"/>
              <a:t>. </a:t>
            </a:r>
          </a:p>
          <a:p>
            <a:r>
              <a:rPr lang="nb-NO"/>
              <a:t>The </a:t>
            </a:r>
            <a:r>
              <a:rPr lang="nb-NO" err="1"/>
              <a:t>orange</a:t>
            </a:r>
            <a:r>
              <a:rPr lang="nb-NO"/>
              <a:t> part is a </a:t>
            </a:r>
            <a:r>
              <a:rPr lang="nb-NO" err="1"/>
              <a:t>visual</a:t>
            </a:r>
            <a:r>
              <a:rPr lang="nb-NO"/>
              <a:t> for </a:t>
            </a:r>
            <a:r>
              <a:rPr lang="nb-NO" err="1"/>
              <a:t>the</a:t>
            </a:r>
            <a:r>
              <a:rPr lang="nb-NO"/>
              <a:t> robot and </a:t>
            </a:r>
            <a:r>
              <a:rPr lang="nb-NO" err="1"/>
              <a:t>its</a:t>
            </a:r>
            <a:r>
              <a:rPr lang="nb-NO"/>
              <a:t> </a:t>
            </a:r>
            <a:r>
              <a:rPr lang="nb-NO" err="1"/>
              <a:t>accuratly</a:t>
            </a:r>
            <a:r>
              <a:rPr lang="nb-NO"/>
              <a:t> </a:t>
            </a:r>
            <a:r>
              <a:rPr lang="nb-NO" err="1"/>
              <a:t>dimensioned</a:t>
            </a:r>
            <a:r>
              <a:rPr lang="nb-NO"/>
              <a:t> to </a:t>
            </a:r>
            <a:r>
              <a:rPr lang="nb-NO" err="1"/>
              <a:t>the</a:t>
            </a:r>
            <a:r>
              <a:rPr lang="nb-NO"/>
              <a:t> BRACCIO robot</a:t>
            </a:r>
          </a:p>
          <a:p>
            <a:r>
              <a:rPr lang="nb-NO"/>
              <a:t>The </a:t>
            </a:r>
            <a:r>
              <a:rPr lang="nb-NO" err="1"/>
              <a:t>sliders</a:t>
            </a:r>
            <a:r>
              <a:rPr lang="nb-NO"/>
              <a:t> </a:t>
            </a:r>
            <a:r>
              <a:rPr lang="nb-NO" err="1"/>
              <a:t>on</a:t>
            </a:r>
            <a:r>
              <a:rPr lang="nb-NO"/>
              <a:t> </a:t>
            </a:r>
            <a:r>
              <a:rPr lang="nb-NO" err="1"/>
              <a:t>the</a:t>
            </a:r>
            <a:r>
              <a:rPr lang="nb-NO"/>
              <a:t> right side </a:t>
            </a:r>
            <a:r>
              <a:rPr lang="nb-NO" err="1"/>
              <a:t>determines</a:t>
            </a:r>
            <a:r>
              <a:rPr lang="nb-NO"/>
              <a:t> </a:t>
            </a:r>
            <a:r>
              <a:rPr lang="nb-NO" err="1"/>
              <a:t>the</a:t>
            </a:r>
            <a:r>
              <a:rPr lang="nb-NO"/>
              <a:t> angle </a:t>
            </a:r>
            <a:r>
              <a:rPr lang="nb-NO" err="1"/>
              <a:t>of</a:t>
            </a:r>
            <a:r>
              <a:rPr lang="nb-NO"/>
              <a:t> </a:t>
            </a:r>
            <a:r>
              <a:rPr lang="nb-NO" err="1"/>
              <a:t>each</a:t>
            </a:r>
            <a:r>
              <a:rPr lang="nb-NO"/>
              <a:t> </a:t>
            </a:r>
            <a:r>
              <a:rPr lang="nb-NO" err="1"/>
              <a:t>of</a:t>
            </a:r>
            <a:r>
              <a:rPr lang="nb-NO"/>
              <a:t> </a:t>
            </a:r>
            <a:r>
              <a:rPr lang="nb-NO" err="1"/>
              <a:t>the</a:t>
            </a:r>
            <a:r>
              <a:rPr lang="nb-NO"/>
              <a:t> joints. </a:t>
            </a:r>
          </a:p>
          <a:p>
            <a:endParaRPr lang="nb-NO"/>
          </a:p>
          <a:p>
            <a:r>
              <a:rPr lang="nb-NO" err="1"/>
              <a:t>Also</a:t>
            </a:r>
            <a:r>
              <a:rPr lang="nb-NO"/>
              <a:t> is </a:t>
            </a:r>
            <a:r>
              <a:rPr lang="nb-NO" err="1"/>
              <a:t>the</a:t>
            </a:r>
            <a:r>
              <a:rPr lang="nb-NO"/>
              <a:t> </a:t>
            </a:r>
            <a:r>
              <a:rPr lang="nb-NO" err="1"/>
              <a:t>brain</a:t>
            </a:r>
            <a:r>
              <a:rPr lang="nb-NO"/>
              <a:t> and head </a:t>
            </a:r>
            <a:r>
              <a:rPr lang="nb-NO" err="1"/>
              <a:t>visualized</a:t>
            </a:r>
            <a:r>
              <a:rPr lang="nb-NO"/>
              <a:t>. </a:t>
            </a:r>
          </a:p>
          <a:p>
            <a:r>
              <a:rPr lang="nb-NO"/>
              <a:t>The green ball is </a:t>
            </a:r>
            <a:r>
              <a:rPr lang="nb-NO" err="1"/>
              <a:t>the</a:t>
            </a:r>
            <a:r>
              <a:rPr lang="nb-NO"/>
              <a:t> target </a:t>
            </a:r>
            <a:r>
              <a:rPr lang="nb-NO" err="1"/>
              <a:t>point</a:t>
            </a:r>
            <a:r>
              <a:rPr lang="nb-NO"/>
              <a:t> «</a:t>
            </a:r>
            <a:r>
              <a:rPr lang="nb-NO" err="1"/>
              <a:t>inside</a:t>
            </a:r>
            <a:r>
              <a:rPr lang="nb-NO"/>
              <a:t>» </a:t>
            </a:r>
            <a:r>
              <a:rPr lang="nb-NO" err="1"/>
              <a:t>the</a:t>
            </a:r>
            <a:r>
              <a:rPr lang="nb-NO"/>
              <a:t> </a:t>
            </a:r>
            <a:r>
              <a:rPr lang="nb-NO" err="1"/>
              <a:t>brain</a:t>
            </a:r>
            <a:r>
              <a:rPr lang="nb-NO"/>
              <a:t>. And </a:t>
            </a:r>
            <a:r>
              <a:rPr lang="nb-NO" err="1"/>
              <a:t>the</a:t>
            </a:r>
            <a:r>
              <a:rPr lang="nb-NO"/>
              <a:t> red ball is </a:t>
            </a:r>
            <a:r>
              <a:rPr lang="nb-NO" err="1"/>
              <a:t>the</a:t>
            </a:r>
            <a:r>
              <a:rPr lang="nb-NO"/>
              <a:t> «</a:t>
            </a:r>
            <a:r>
              <a:rPr lang="nb-NO" err="1"/>
              <a:t>Entry</a:t>
            </a:r>
            <a:r>
              <a:rPr lang="nb-NO"/>
              <a:t> target». </a:t>
            </a:r>
          </a:p>
          <a:p>
            <a:r>
              <a:rPr lang="nb-NO" err="1"/>
              <a:t>Meaning</a:t>
            </a:r>
            <a:r>
              <a:rPr lang="nb-NO"/>
              <a:t> </a:t>
            </a:r>
            <a:r>
              <a:rPr lang="nb-NO" err="1"/>
              <a:t>that</a:t>
            </a:r>
            <a:r>
              <a:rPr lang="nb-NO"/>
              <a:t> </a:t>
            </a:r>
            <a:r>
              <a:rPr lang="nb-NO" err="1"/>
              <a:t>if</a:t>
            </a:r>
            <a:r>
              <a:rPr lang="nb-NO"/>
              <a:t> </a:t>
            </a:r>
            <a:r>
              <a:rPr lang="nb-NO" err="1"/>
              <a:t>the</a:t>
            </a:r>
            <a:r>
              <a:rPr lang="nb-NO"/>
              <a:t> green line is </a:t>
            </a:r>
            <a:r>
              <a:rPr lang="nb-NO" err="1"/>
              <a:t>intercepting</a:t>
            </a:r>
            <a:r>
              <a:rPr lang="nb-NO"/>
              <a:t> </a:t>
            </a:r>
            <a:r>
              <a:rPr lang="nb-NO" err="1"/>
              <a:t>both</a:t>
            </a:r>
            <a:r>
              <a:rPr lang="nb-NO"/>
              <a:t> </a:t>
            </a:r>
            <a:r>
              <a:rPr lang="nb-NO" err="1"/>
              <a:t>the</a:t>
            </a:r>
            <a:r>
              <a:rPr lang="nb-NO"/>
              <a:t> red and green ball, </a:t>
            </a:r>
            <a:r>
              <a:rPr lang="nb-NO" err="1"/>
              <a:t>its</a:t>
            </a:r>
            <a:r>
              <a:rPr lang="nb-NO"/>
              <a:t> a </a:t>
            </a:r>
            <a:r>
              <a:rPr lang="nb-NO" err="1"/>
              <a:t>success</a:t>
            </a:r>
            <a:r>
              <a:rPr lang="nb-NO"/>
              <a:t>. </a:t>
            </a:r>
          </a:p>
          <a:p>
            <a:endParaRPr lang="nb-NO"/>
          </a:p>
          <a:p>
            <a:r>
              <a:rPr lang="nb-NO" err="1"/>
              <a:t>Altough</a:t>
            </a:r>
            <a:r>
              <a:rPr lang="nb-NO"/>
              <a:t> </a:t>
            </a:r>
            <a:r>
              <a:rPr lang="nb-NO" err="1"/>
              <a:t>the</a:t>
            </a:r>
            <a:r>
              <a:rPr lang="nb-NO"/>
              <a:t> </a:t>
            </a:r>
            <a:r>
              <a:rPr lang="nb-NO" err="1"/>
              <a:t>visualization</a:t>
            </a:r>
            <a:r>
              <a:rPr lang="nb-NO"/>
              <a:t> is </a:t>
            </a:r>
            <a:r>
              <a:rPr lang="nb-NO" err="1"/>
              <a:t>nice</a:t>
            </a:r>
            <a:r>
              <a:rPr lang="nb-NO"/>
              <a:t>, </a:t>
            </a:r>
            <a:r>
              <a:rPr lang="nb-NO" err="1"/>
              <a:t>the</a:t>
            </a:r>
            <a:r>
              <a:rPr lang="nb-NO"/>
              <a:t> </a:t>
            </a:r>
            <a:r>
              <a:rPr lang="nb-NO" err="1"/>
              <a:t>point</a:t>
            </a:r>
            <a:r>
              <a:rPr lang="nb-NO"/>
              <a:t> is </a:t>
            </a:r>
            <a:r>
              <a:rPr lang="nb-NO" err="1"/>
              <a:t>working</a:t>
            </a:r>
            <a:r>
              <a:rPr lang="nb-NO"/>
              <a:t> </a:t>
            </a:r>
            <a:r>
              <a:rPr lang="nb-NO" err="1"/>
              <a:t>with</a:t>
            </a:r>
            <a:r>
              <a:rPr lang="nb-NO"/>
              <a:t> </a:t>
            </a:r>
            <a:r>
              <a:rPr lang="nb-NO" err="1"/>
              <a:t>the</a:t>
            </a:r>
            <a:r>
              <a:rPr lang="nb-NO"/>
              <a:t> data </a:t>
            </a:r>
            <a:r>
              <a:rPr lang="nb-NO" err="1"/>
              <a:t>which</a:t>
            </a:r>
            <a:r>
              <a:rPr lang="nb-NO"/>
              <a:t> </a:t>
            </a:r>
            <a:r>
              <a:rPr lang="nb-NO" err="1"/>
              <a:t>controls</a:t>
            </a:r>
            <a:r>
              <a:rPr lang="nb-NO"/>
              <a:t> </a:t>
            </a:r>
            <a:r>
              <a:rPr lang="nb-NO" err="1"/>
              <a:t>the</a:t>
            </a:r>
            <a:r>
              <a:rPr lang="nb-NO"/>
              <a:t> system </a:t>
            </a:r>
            <a:r>
              <a:rPr lang="nb-NO" err="1"/>
              <a:t>which</a:t>
            </a:r>
            <a:r>
              <a:rPr lang="nb-NO"/>
              <a:t> is not </a:t>
            </a:r>
            <a:r>
              <a:rPr lang="nb-NO" err="1"/>
              <a:t>displayed</a:t>
            </a:r>
            <a:r>
              <a:rPr lang="nb-NO"/>
              <a:t> </a:t>
            </a:r>
            <a:r>
              <a:rPr lang="nb-NO" err="1"/>
              <a:t>here</a:t>
            </a:r>
            <a:r>
              <a:rPr lang="nb-NO"/>
              <a:t>.</a:t>
            </a:r>
          </a:p>
          <a:p>
            <a:r>
              <a:rPr lang="nb-NO"/>
              <a:t>SLIDE</a:t>
            </a:r>
          </a:p>
          <a:p>
            <a:endParaRPr lang="nb-NO"/>
          </a:p>
          <a:p>
            <a:endParaRPr lang="en-US"/>
          </a:p>
        </p:txBody>
      </p:sp>
      <p:sp>
        <p:nvSpPr>
          <p:cNvPr id="4" name="Slide Number Placeholder 3"/>
          <p:cNvSpPr>
            <a:spLocks noGrp="1"/>
          </p:cNvSpPr>
          <p:nvPr>
            <p:ph type="sldNum" sz="quarter" idx="5"/>
          </p:nvPr>
        </p:nvSpPr>
        <p:spPr/>
        <p:txBody>
          <a:bodyPr/>
          <a:lstStyle/>
          <a:p>
            <a:fld id="{9C5BA0D3-50A0-4F7E-AC68-BF3955C0CD81}" type="slidenum">
              <a:rPr lang="en-US" smtClean="0"/>
              <a:t>12</a:t>
            </a:fld>
            <a:endParaRPr lang="en-US"/>
          </a:p>
        </p:txBody>
      </p:sp>
    </p:spTree>
    <p:extLst>
      <p:ext uri="{BB962C8B-B14F-4D97-AF65-F5344CB8AC3E}">
        <p14:creationId xmlns:p14="http://schemas.microsoft.com/office/powerpoint/2010/main" val="1159664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Just to </a:t>
            </a:r>
            <a:r>
              <a:rPr lang="nb-NO" err="1"/>
              <a:t>quickly</a:t>
            </a:r>
            <a:r>
              <a:rPr lang="nb-NO"/>
              <a:t> show it</a:t>
            </a:r>
          </a:p>
          <a:p>
            <a:r>
              <a:rPr lang="nb-NO"/>
              <a:t>Here </a:t>
            </a:r>
            <a:r>
              <a:rPr lang="nb-NO" err="1"/>
              <a:t>severall</a:t>
            </a:r>
            <a:r>
              <a:rPr lang="nb-NO"/>
              <a:t> </a:t>
            </a:r>
            <a:r>
              <a:rPr lang="nb-NO" err="1"/>
              <a:t>of</a:t>
            </a:r>
            <a:r>
              <a:rPr lang="nb-NO"/>
              <a:t> </a:t>
            </a:r>
            <a:r>
              <a:rPr lang="nb-NO" err="1"/>
              <a:t>the</a:t>
            </a:r>
            <a:r>
              <a:rPr lang="nb-NO"/>
              <a:t> </a:t>
            </a:r>
            <a:r>
              <a:rPr lang="nb-NO" err="1"/>
              <a:t>important</a:t>
            </a:r>
            <a:r>
              <a:rPr lang="nb-NO"/>
              <a:t> </a:t>
            </a:r>
            <a:r>
              <a:rPr lang="nb-NO" err="1"/>
              <a:t>factors</a:t>
            </a:r>
            <a:r>
              <a:rPr lang="nb-NO"/>
              <a:t> in </a:t>
            </a:r>
            <a:r>
              <a:rPr lang="nb-NO" err="1"/>
              <a:t>the</a:t>
            </a:r>
            <a:r>
              <a:rPr lang="nb-NO"/>
              <a:t> </a:t>
            </a:r>
            <a:r>
              <a:rPr lang="nb-NO" err="1"/>
              <a:t>calculation</a:t>
            </a:r>
            <a:r>
              <a:rPr lang="nb-NO"/>
              <a:t> is </a:t>
            </a:r>
            <a:r>
              <a:rPr lang="nb-NO" err="1"/>
              <a:t>displayed</a:t>
            </a:r>
            <a:r>
              <a:rPr lang="nb-NO"/>
              <a:t>. </a:t>
            </a:r>
          </a:p>
          <a:p>
            <a:r>
              <a:rPr lang="nb-NO"/>
              <a:t>This </a:t>
            </a:r>
            <a:r>
              <a:rPr lang="nb-NO" err="1"/>
              <a:t>incluldes</a:t>
            </a:r>
            <a:r>
              <a:rPr lang="nb-NO"/>
              <a:t> </a:t>
            </a:r>
            <a:r>
              <a:rPr lang="nb-NO" err="1"/>
              <a:t>both</a:t>
            </a:r>
            <a:r>
              <a:rPr lang="nb-NO"/>
              <a:t> «</a:t>
            </a:r>
            <a:r>
              <a:rPr lang="nb-NO" err="1"/>
              <a:t>regular</a:t>
            </a:r>
            <a:r>
              <a:rPr lang="nb-NO"/>
              <a:t>» FK and IK, </a:t>
            </a:r>
            <a:r>
              <a:rPr lang="nb-NO" err="1"/>
              <a:t>aswell</a:t>
            </a:r>
            <a:r>
              <a:rPr lang="nb-NO"/>
              <a:t> as DH FK and IK</a:t>
            </a:r>
          </a:p>
          <a:p>
            <a:endParaRPr lang="nb-NO" dirty="0"/>
          </a:p>
          <a:p>
            <a:r>
              <a:rPr lang="nb-NO" dirty="0"/>
              <a:t>The </a:t>
            </a:r>
            <a:r>
              <a:rPr lang="nb-NO" dirty="0" err="1"/>
              <a:t>highlited</a:t>
            </a:r>
            <a:r>
              <a:rPr lang="nb-NO" dirty="0"/>
              <a:t>…</a:t>
            </a:r>
          </a:p>
          <a:p>
            <a:r>
              <a:rPr lang="nb-NO"/>
              <a:t> </a:t>
            </a:r>
            <a:endParaRPr lang="en-US"/>
          </a:p>
        </p:txBody>
      </p:sp>
      <p:sp>
        <p:nvSpPr>
          <p:cNvPr id="4" name="Slide Number Placeholder 3"/>
          <p:cNvSpPr>
            <a:spLocks noGrp="1"/>
          </p:cNvSpPr>
          <p:nvPr>
            <p:ph type="sldNum" sz="quarter" idx="5"/>
          </p:nvPr>
        </p:nvSpPr>
        <p:spPr/>
        <p:txBody>
          <a:bodyPr/>
          <a:lstStyle/>
          <a:p>
            <a:fld id="{9C5BA0D3-50A0-4F7E-AC68-BF3955C0CD81}" type="slidenum">
              <a:rPr lang="en-US" smtClean="0"/>
              <a:t>13</a:t>
            </a:fld>
            <a:endParaRPr lang="en-US"/>
          </a:p>
        </p:txBody>
      </p:sp>
    </p:spTree>
    <p:extLst>
      <p:ext uri="{BB962C8B-B14F-4D97-AF65-F5344CB8AC3E}">
        <p14:creationId xmlns:p14="http://schemas.microsoft.com/office/powerpoint/2010/main" val="4065261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a:p>
            <a:r>
              <a:rPr lang="en-US"/>
              <a:t>Custom C code</a:t>
            </a:r>
          </a:p>
          <a:p>
            <a:endParaRPr lang="en-US"/>
          </a:p>
          <a:p>
            <a:r>
              <a:rPr lang="en-US"/>
              <a:t>Calibrate function - &gt; Once the robot is at its rest position</a:t>
            </a:r>
          </a:p>
        </p:txBody>
      </p:sp>
      <p:sp>
        <p:nvSpPr>
          <p:cNvPr id="4" name="Slide Number Placeholder 3"/>
          <p:cNvSpPr>
            <a:spLocks noGrp="1"/>
          </p:cNvSpPr>
          <p:nvPr>
            <p:ph type="sldNum" sz="quarter" idx="5"/>
          </p:nvPr>
        </p:nvSpPr>
        <p:spPr/>
        <p:txBody>
          <a:bodyPr/>
          <a:lstStyle/>
          <a:p>
            <a:fld id="{9C5BA0D3-50A0-4F7E-AC68-BF3955C0CD81}" type="slidenum">
              <a:rPr lang="en-US" smtClean="0"/>
              <a:t>14</a:t>
            </a:fld>
            <a:endParaRPr lang="en-US"/>
          </a:p>
        </p:txBody>
      </p:sp>
    </p:spTree>
    <p:extLst>
      <p:ext uri="{BB962C8B-B14F-4D97-AF65-F5344CB8AC3E}">
        <p14:creationId xmlns:p14="http://schemas.microsoft.com/office/powerpoint/2010/main" val="2804016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Head </a:t>
            </a:r>
            <a:r>
              <a:rPr lang="nb-NO" err="1"/>
              <a:t>scan</a:t>
            </a:r>
            <a:r>
              <a:rPr lang="nb-NO"/>
              <a:t> -&gt; Adam </a:t>
            </a:r>
            <a:r>
              <a:rPr lang="nb-NO" err="1"/>
              <a:t>scan</a:t>
            </a:r>
            <a:r>
              <a:rPr lang="nb-NO"/>
              <a:t> </a:t>
            </a:r>
            <a:r>
              <a:rPr lang="nb-NO" err="1"/>
              <a:t>because</a:t>
            </a:r>
            <a:r>
              <a:rPr lang="nb-NO"/>
              <a:t> </a:t>
            </a:r>
            <a:r>
              <a:rPr lang="nb-NO" err="1"/>
              <a:t>he’s</a:t>
            </a:r>
            <a:r>
              <a:rPr lang="nb-NO"/>
              <a:t> </a:t>
            </a:r>
            <a:r>
              <a:rPr lang="nb-NO" err="1"/>
              <a:t>bald</a:t>
            </a:r>
            <a:r>
              <a:rPr lang="nb-NO"/>
              <a:t>, </a:t>
            </a:r>
            <a:r>
              <a:rPr lang="nb-NO" err="1"/>
              <a:t>hair</a:t>
            </a:r>
            <a:r>
              <a:rPr lang="nb-NO"/>
              <a:t> makes it more </a:t>
            </a:r>
            <a:r>
              <a:rPr lang="nb-NO" err="1"/>
              <a:t>difficult</a:t>
            </a:r>
            <a:endParaRPr lang="nb-NO" dirty="0"/>
          </a:p>
          <a:p>
            <a:r>
              <a:rPr lang="nb-NO" dirty="0"/>
              <a:t>A stand </a:t>
            </a:r>
            <a:r>
              <a:rPr lang="nb-NO" dirty="0" err="1"/>
              <a:t>which</a:t>
            </a:r>
            <a:r>
              <a:rPr lang="nb-NO" dirty="0"/>
              <a:t> is </a:t>
            </a:r>
            <a:r>
              <a:rPr lang="nb-NO" dirty="0" err="1"/>
              <a:t>suitable</a:t>
            </a:r>
            <a:r>
              <a:rPr lang="nb-NO" dirty="0"/>
              <a:t> to </a:t>
            </a:r>
            <a:r>
              <a:rPr lang="nb-NO" dirty="0" err="1"/>
              <a:t>the</a:t>
            </a:r>
            <a:r>
              <a:rPr lang="nb-NO" dirty="0"/>
              <a:t> head </a:t>
            </a:r>
            <a:r>
              <a:rPr lang="nb-NO" dirty="0" err="1"/>
              <a:t>was</a:t>
            </a:r>
            <a:r>
              <a:rPr lang="nb-NO" dirty="0"/>
              <a:t> </a:t>
            </a:r>
            <a:r>
              <a:rPr lang="nb-NO" dirty="0" err="1"/>
              <a:t>designed</a:t>
            </a:r>
            <a:r>
              <a:rPr lang="nb-NO" dirty="0"/>
              <a:t> and 3D </a:t>
            </a:r>
            <a:r>
              <a:rPr lang="nb-NO" dirty="0" err="1"/>
              <a:t>printed</a:t>
            </a:r>
            <a:r>
              <a:rPr lang="nb-NO" dirty="0"/>
              <a:t>. The stand </a:t>
            </a:r>
            <a:r>
              <a:rPr lang="nb-NO" dirty="0" err="1"/>
              <a:t>will</a:t>
            </a:r>
            <a:r>
              <a:rPr lang="nb-NO" dirty="0"/>
              <a:t> </a:t>
            </a:r>
            <a:r>
              <a:rPr lang="nb-NO" dirty="0" err="1"/>
              <a:t>determine</a:t>
            </a:r>
            <a:r>
              <a:rPr lang="nb-NO" dirty="0"/>
              <a:t> </a:t>
            </a:r>
            <a:r>
              <a:rPr lang="nb-NO" dirty="0" err="1"/>
              <a:t>the</a:t>
            </a:r>
            <a:r>
              <a:rPr lang="nb-NO" dirty="0"/>
              <a:t> </a:t>
            </a:r>
            <a:r>
              <a:rPr lang="nb-NO" dirty="0" err="1"/>
              <a:t>position</a:t>
            </a:r>
            <a:r>
              <a:rPr lang="nb-NO" dirty="0"/>
              <a:t> </a:t>
            </a:r>
            <a:r>
              <a:rPr lang="nb-NO" dirty="0" err="1"/>
              <a:t>of</a:t>
            </a:r>
            <a:r>
              <a:rPr lang="nb-NO" dirty="0"/>
              <a:t> </a:t>
            </a:r>
            <a:r>
              <a:rPr lang="nb-NO" dirty="0" err="1"/>
              <a:t>the</a:t>
            </a:r>
            <a:r>
              <a:rPr lang="nb-NO" dirty="0"/>
              <a:t> head and </a:t>
            </a:r>
            <a:r>
              <a:rPr lang="nb-NO" dirty="0" err="1"/>
              <a:t>the</a:t>
            </a:r>
            <a:r>
              <a:rPr lang="nb-NO" dirty="0"/>
              <a:t> </a:t>
            </a:r>
            <a:r>
              <a:rPr lang="nb-NO" dirty="0" err="1"/>
              <a:t>brain</a:t>
            </a:r>
            <a:r>
              <a:rPr lang="nb-NO" dirty="0"/>
              <a:t> in </a:t>
            </a:r>
            <a:r>
              <a:rPr lang="nb-NO" dirty="0" err="1"/>
              <a:t>the</a:t>
            </a:r>
            <a:r>
              <a:rPr lang="nb-NO" dirty="0"/>
              <a:t> </a:t>
            </a:r>
            <a:r>
              <a:rPr lang="nb-NO" dirty="0" err="1"/>
              <a:t>robotic</a:t>
            </a:r>
            <a:r>
              <a:rPr lang="nb-NO" dirty="0"/>
              <a:t> </a:t>
            </a:r>
            <a:r>
              <a:rPr lang="nb-NO" dirty="0" err="1"/>
              <a:t>coordinate</a:t>
            </a:r>
            <a:r>
              <a:rPr lang="nb-NO" dirty="0"/>
              <a:t> system. </a:t>
            </a:r>
            <a:endParaRPr lang="en-US" dirty="0"/>
          </a:p>
          <a:p>
            <a:r>
              <a:rPr lang="nb-NO" dirty="0"/>
              <a:t>The end-</a:t>
            </a:r>
            <a:r>
              <a:rPr lang="nb-NO" dirty="0" err="1"/>
              <a:t>effector</a:t>
            </a:r>
            <a:r>
              <a:rPr lang="nb-NO" dirty="0"/>
              <a:t> </a:t>
            </a:r>
            <a:r>
              <a:rPr lang="nb-NO" dirty="0" err="1"/>
              <a:t>had</a:t>
            </a:r>
            <a:r>
              <a:rPr lang="nb-NO" dirty="0"/>
              <a:t> </a:t>
            </a:r>
            <a:r>
              <a:rPr lang="nb-NO" dirty="0" err="1"/>
              <a:t>been</a:t>
            </a:r>
            <a:r>
              <a:rPr lang="nb-NO" dirty="0"/>
              <a:t> </a:t>
            </a:r>
            <a:r>
              <a:rPr lang="nb-NO" dirty="0" err="1"/>
              <a:t>suitable</a:t>
            </a:r>
            <a:r>
              <a:rPr lang="nb-NO" dirty="0"/>
              <a:t> </a:t>
            </a:r>
            <a:r>
              <a:rPr lang="nb-NO" dirty="0" err="1"/>
              <a:t>with</a:t>
            </a:r>
            <a:r>
              <a:rPr lang="nb-NO" dirty="0"/>
              <a:t> </a:t>
            </a:r>
            <a:r>
              <a:rPr lang="nb-NO" dirty="0" err="1"/>
              <a:t>the</a:t>
            </a:r>
            <a:r>
              <a:rPr lang="nb-NO" dirty="0"/>
              <a:t> </a:t>
            </a:r>
            <a:r>
              <a:rPr lang="nb-NO" dirty="0" err="1"/>
              <a:t>robotic</a:t>
            </a:r>
            <a:r>
              <a:rPr lang="nb-NO" dirty="0"/>
              <a:t> arm, </a:t>
            </a:r>
            <a:r>
              <a:rPr lang="nb-NO" dirty="0" err="1"/>
              <a:t>light</a:t>
            </a:r>
            <a:r>
              <a:rPr lang="nb-NO" dirty="0"/>
              <a:t>, simple and </a:t>
            </a:r>
            <a:r>
              <a:rPr lang="nb-NO" dirty="0" err="1"/>
              <a:t>easy</a:t>
            </a:r>
            <a:r>
              <a:rPr lang="nb-NO" dirty="0"/>
              <a:t> to </a:t>
            </a:r>
            <a:r>
              <a:rPr lang="nb-NO" dirty="0" err="1"/>
              <a:t>assemble</a:t>
            </a:r>
            <a:r>
              <a:rPr lang="nb-NO" dirty="0"/>
              <a:t> and </a:t>
            </a:r>
            <a:r>
              <a:rPr lang="nb-NO" dirty="0" err="1"/>
              <a:t>disassemble</a:t>
            </a:r>
            <a:r>
              <a:rPr lang="nb-NO" dirty="0"/>
              <a:t>.</a:t>
            </a:r>
            <a:endParaRPr lang="nb-NO" dirty="0">
              <a:cs typeface="Calibri"/>
            </a:endParaRPr>
          </a:p>
          <a:p>
            <a:r>
              <a:rPr lang="nb-NO" dirty="0" err="1"/>
              <a:t>the</a:t>
            </a:r>
            <a:r>
              <a:rPr lang="nb-NO" dirty="0"/>
              <a:t> </a:t>
            </a:r>
            <a:r>
              <a:rPr lang="nb-NO" dirty="0" err="1"/>
              <a:t>tool</a:t>
            </a:r>
            <a:r>
              <a:rPr lang="nb-NO" dirty="0"/>
              <a:t> </a:t>
            </a:r>
            <a:r>
              <a:rPr lang="nb-NO" dirty="0" err="1"/>
              <a:t>should</a:t>
            </a:r>
            <a:r>
              <a:rPr lang="nb-NO" dirty="0"/>
              <a:t> be </a:t>
            </a:r>
            <a:r>
              <a:rPr lang="nb-NO" dirty="0" err="1"/>
              <a:t>interchangeable</a:t>
            </a:r>
            <a:r>
              <a:rPr lang="nb-NO" dirty="0"/>
              <a:t> to </a:t>
            </a:r>
            <a:r>
              <a:rPr lang="nb-NO" dirty="0" err="1"/>
              <a:t>suit</a:t>
            </a:r>
            <a:r>
              <a:rPr lang="nb-NO" dirty="0"/>
              <a:t> </a:t>
            </a:r>
            <a:r>
              <a:rPr lang="nb-NO" dirty="0" err="1"/>
              <a:t>the</a:t>
            </a:r>
            <a:r>
              <a:rPr lang="nb-NO" dirty="0"/>
              <a:t> </a:t>
            </a:r>
            <a:r>
              <a:rPr lang="nb-NO" dirty="0" err="1"/>
              <a:t>requirements</a:t>
            </a:r>
            <a:r>
              <a:rPr lang="nb-NO" dirty="0"/>
              <a:t> </a:t>
            </a:r>
            <a:r>
              <a:rPr lang="nb-NO" dirty="0" err="1"/>
              <a:t>of</a:t>
            </a:r>
            <a:r>
              <a:rPr lang="nb-NO" dirty="0"/>
              <a:t> </a:t>
            </a:r>
            <a:r>
              <a:rPr lang="nb-NO" dirty="0" err="1"/>
              <a:t>the</a:t>
            </a:r>
            <a:r>
              <a:rPr lang="nb-NO" dirty="0"/>
              <a:t> </a:t>
            </a:r>
            <a:r>
              <a:rPr lang="nb-NO" dirty="0" err="1"/>
              <a:t>surgery</a:t>
            </a:r>
            <a:endParaRPr lang="nb-NO" dirty="0">
              <a:cs typeface="Calibri"/>
            </a:endParaRPr>
          </a:p>
          <a:p>
            <a:endParaRPr lang="nb-NO" dirty="0">
              <a:cs typeface="Calibri"/>
            </a:endParaRPr>
          </a:p>
        </p:txBody>
      </p:sp>
      <p:sp>
        <p:nvSpPr>
          <p:cNvPr id="4" name="Slide Number Placeholder 3"/>
          <p:cNvSpPr>
            <a:spLocks noGrp="1"/>
          </p:cNvSpPr>
          <p:nvPr>
            <p:ph type="sldNum" sz="quarter" idx="5"/>
          </p:nvPr>
        </p:nvSpPr>
        <p:spPr/>
        <p:txBody>
          <a:bodyPr/>
          <a:lstStyle/>
          <a:p>
            <a:fld id="{9C5BA0D3-50A0-4F7E-AC68-BF3955C0CD81}" type="slidenum">
              <a:rPr lang="en-US" smtClean="0"/>
              <a:t>16</a:t>
            </a:fld>
            <a:endParaRPr lang="en-US"/>
          </a:p>
        </p:txBody>
      </p:sp>
    </p:spTree>
    <p:extLst>
      <p:ext uri="{BB962C8B-B14F-4D97-AF65-F5344CB8AC3E}">
        <p14:creationId xmlns:p14="http://schemas.microsoft.com/office/powerpoint/2010/main" val="3672826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wished we could get an MRI scan of the brain to get 3d model of the brain, </a:t>
            </a:r>
          </a:p>
          <a:p>
            <a:r>
              <a:rPr lang="en-US"/>
              <a:t>by printing a lifelike human brain from uniquely silicone-based inks. These specially designed inks mimic the tissue properties and the mechanics of a real brain, </a:t>
            </a:r>
            <a:endParaRPr lang="en-US">
              <a:cs typeface="Calibri"/>
            </a:endParaRPr>
          </a:p>
          <a:p>
            <a:r>
              <a:rPr lang="en-US"/>
              <a:t>Furthermore it could be fitted sensors into these 3D printed organs, that allows the doctors to collect data on how the brain is going to behave when it underwent tests and is poked or prodded by various surgical tools.</a:t>
            </a:r>
            <a:endParaRPr lang="en-US">
              <a:cs typeface="Calibri"/>
            </a:endParaRPr>
          </a:p>
          <a:p>
            <a:r>
              <a:rPr lang="en-US">
                <a:cs typeface="Calibri"/>
              </a:rPr>
              <a:t>There is a research about 3d printed prostate,</a:t>
            </a:r>
          </a:p>
          <a:p>
            <a:r>
              <a:rPr lang="en-US"/>
              <a:t> It was discovered that the printed organs were replicating the properties of a real human organ to a high degree of accuracy.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C5BA0D3-50A0-4F7E-AC68-BF3955C0CD81}" type="slidenum">
              <a:rPr lang="en-US" smtClean="0"/>
              <a:t>17</a:t>
            </a:fld>
            <a:endParaRPr lang="en-US"/>
          </a:p>
        </p:txBody>
      </p:sp>
    </p:spTree>
    <p:extLst>
      <p:ext uri="{BB962C8B-B14F-4D97-AF65-F5344CB8AC3E}">
        <p14:creationId xmlns:p14="http://schemas.microsoft.com/office/powerpoint/2010/main" val="2454103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This is </a:t>
            </a:r>
            <a:r>
              <a:rPr lang="nb-NO" err="1"/>
              <a:t>the</a:t>
            </a:r>
            <a:r>
              <a:rPr lang="nb-NO"/>
              <a:t> </a:t>
            </a:r>
            <a:r>
              <a:rPr lang="nb-NO" err="1"/>
              <a:t>overview</a:t>
            </a:r>
            <a:r>
              <a:rPr lang="nb-NO"/>
              <a:t> </a:t>
            </a:r>
            <a:r>
              <a:rPr lang="nb-NO" err="1"/>
              <a:t>of</a:t>
            </a:r>
            <a:r>
              <a:rPr lang="nb-NO"/>
              <a:t> </a:t>
            </a:r>
            <a:r>
              <a:rPr lang="nb-NO" err="1"/>
              <a:t>the</a:t>
            </a:r>
            <a:r>
              <a:rPr lang="nb-NO"/>
              <a:t> system in </a:t>
            </a:r>
            <a:r>
              <a:rPr lang="nb-NO" err="1"/>
              <a:t>actino</a:t>
            </a:r>
            <a:endParaRPr lang="nb-NO"/>
          </a:p>
          <a:p>
            <a:endParaRPr lang="nb-NO"/>
          </a:p>
          <a:p>
            <a:r>
              <a:rPr lang="nb-NO"/>
              <a:t>The computer is </a:t>
            </a:r>
            <a:r>
              <a:rPr lang="nb-NO" err="1"/>
              <a:t>communicating</a:t>
            </a:r>
            <a:r>
              <a:rPr lang="nb-NO"/>
              <a:t> </a:t>
            </a:r>
            <a:r>
              <a:rPr lang="nb-NO" err="1"/>
              <a:t>with</a:t>
            </a:r>
            <a:r>
              <a:rPr lang="nb-NO"/>
              <a:t> </a:t>
            </a:r>
            <a:r>
              <a:rPr lang="nb-NO" err="1"/>
              <a:t>the</a:t>
            </a:r>
            <a:r>
              <a:rPr lang="nb-NO"/>
              <a:t> </a:t>
            </a:r>
            <a:r>
              <a:rPr lang="nb-NO" err="1"/>
              <a:t>arduino</a:t>
            </a:r>
            <a:r>
              <a:rPr lang="nb-NO"/>
              <a:t> </a:t>
            </a:r>
            <a:r>
              <a:rPr lang="nb-NO" err="1"/>
              <a:t>across</a:t>
            </a:r>
            <a:r>
              <a:rPr lang="nb-NO"/>
              <a:t> </a:t>
            </a:r>
            <a:r>
              <a:rPr lang="nb-NO" err="1"/>
              <a:t>the</a:t>
            </a:r>
            <a:r>
              <a:rPr lang="nb-NO"/>
              <a:t> </a:t>
            </a:r>
            <a:r>
              <a:rPr lang="nb-NO" err="1"/>
              <a:t>serial</a:t>
            </a:r>
            <a:r>
              <a:rPr lang="nb-NO"/>
              <a:t> port</a:t>
            </a:r>
          </a:p>
          <a:p>
            <a:endParaRPr lang="nb-NO"/>
          </a:p>
          <a:p>
            <a:r>
              <a:rPr lang="nb-NO"/>
              <a:t>A </a:t>
            </a:r>
            <a:r>
              <a:rPr lang="nb-NO" err="1"/>
              <a:t>custom</a:t>
            </a:r>
            <a:r>
              <a:rPr lang="nb-NO"/>
              <a:t> </a:t>
            </a:r>
            <a:r>
              <a:rPr lang="nb-NO" err="1"/>
              <a:t>python</a:t>
            </a:r>
            <a:r>
              <a:rPr lang="nb-NO"/>
              <a:t> script is </a:t>
            </a:r>
            <a:r>
              <a:rPr lang="nb-NO" err="1"/>
              <a:t>running</a:t>
            </a:r>
            <a:r>
              <a:rPr lang="nb-NO"/>
              <a:t> </a:t>
            </a:r>
            <a:r>
              <a:rPr lang="nb-NO" err="1"/>
              <a:t>on</a:t>
            </a:r>
            <a:r>
              <a:rPr lang="nb-NO"/>
              <a:t> </a:t>
            </a:r>
            <a:r>
              <a:rPr lang="nb-NO" err="1"/>
              <a:t>the</a:t>
            </a:r>
            <a:r>
              <a:rPr lang="nb-NO"/>
              <a:t> computer and is </a:t>
            </a:r>
            <a:r>
              <a:rPr lang="nb-NO" err="1"/>
              <a:t>communicating</a:t>
            </a:r>
            <a:r>
              <a:rPr lang="nb-NO"/>
              <a:t> </a:t>
            </a:r>
            <a:r>
              <a:rPr lang="nb-NO" err="1"/>
              <a:t>with</a:t>
            </a:r>
            <a:r>
              <a:rPr lang="nb-NO"/>
              <a:t> </a:t>
            </a:r>
            <a:r>
              <a:rPr lang="nb-NO" err="1"/>
              <a:t>the</a:t>
            </a:r>
            <a:r>
              <a:rPr lang="nb-NO"/>
              <a:t> </a:t>
            </a:r>
            <a:r>
              <a:rPr lang="nb-NO" err="1"/>
              <a:t>Arduino</a:t>
            </a:r>
            <a:r>
              <a:rPr lang="nb-NO"/>
              <a:t> over </a:t>
            </a:r>
            <a:r>
              <a:rPr lang="nb-NO" err="1"/>
              <a:t>the</a:t>
            </a:r>
            <a:r>
              <a:rPr lang="nb-NO"/>
              <a:t> </a:t>
            </a:r>
            <a:r>
              <a:rPr lang="nb-NO" err="1"/>
              <a:t>serial</a:t>
            </a:r>
            <a:r>
              <a:rPr lang="nb-NO"/>
              <a:t> port. </a:t>
            </a:r>
          </a:p>
          <a:p>
            <a:endParaRPr lang="nb-NO"/>
          </a:p>
          <a:p>
            <a:r>
              <a:rPr lang="nb-NO" dirty="0" err="1"/>
              <a:t>Meanwhile</a:t>
            </a:r>
            <a:r>
              <a:rPr lang="nb-NO" dirty="0"/>
              <a:t>, </a:t>
            </a:r>
            <a:r>
              <a:rPr lang="nb-NO" dirty="0" err="1"/>
              <a:t>the</a:t>
            </a:r>
            <a:r>
              <a:rPr lang="nb-NO" dirty="0"/>
              <a:t> </a:t>
            </a:r>
            <a:r>
              <a:rPr lang="nb-NO" dirty="0" err="1"/>
              <a:t>simulation</a:t>
            </a:r>
            <a:r>
              <a:rPr lang="nb-NO" dirty="0"/>
              <a:t> is </a:t>
            </a:r>
            <a:r>
              <a:rPr lang="nb-NO" dirty="0" err="1"/>
              <a:t>running</a:t>
            </a:r>
            <a:r>
              <a:rPr lang="nb-NO" dirty="0"/>
              <a:t>.</a:t>
            </a:r>
          </a:p>
          <a:p>
            <a:endParaRPr lang="nb-NO" dirty="0"/>
          </a:p>
          <a:p>
            <a:r>
              <a:rPr lang="en-US"/>
              <a:t>The gyroscope sends information </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The final process to use the developed system is defined by 7 steps:</a:t>
            </a:r>
          </a:p>
          <a:p>
            <a:pPr marL="342900" lvl="0" indent="-342900">
              <a:lnSpc>
                <a:spcPct val="150000"/>
              </a:lnSpc>
              <a:buFont typeface="+mj-lt"/>
              <a:buAutoNum type="arabicPeriod"/>
            </a:pPr>
            <a:r>
              <a:rPr lang="en-US" sz="1800" dirty="0">
                <a:effectLst/>
                <a:latin typeface="Times New Roman" panose="02020603050405020304" pitchFamily="18" charset="0"/>
                <a:ea typeface="Calibri" panose="020F0502020204030204" pitchFamily="34" charset="0"/>
              </a:rPr>
              <a:t>Connect computer to Arduino via USB.</a:t>
            </a:r>
          </a:p>
          <a:p>
            <a:pPr marL="342900" lvl="0" indent="-342900">
              <a:lnSpc>
                <a:spcPct val="150000"/>
              </a:lnSpc>
              <a:buFont typeface="+mj-lt"/>
              <a:buAutoNum type="arabicPeriod"/>
            </a:pPr>
            <a:r>
              <a:rPr lang="en-US" sz="1800" dirty="0">
                <a:effectLst/>
                <a:latin typeface="Times New Roman" panose="02020603050405020304" pitchFamily="18" charset="0"/>
                <a:ea typeface="Calibri" panose="020F0502020204030204" pitchFamily="34" charset="0"/>
              </a:rPr>
              <a:t>Launch the simulation.</a:t>
            </a:r>
          </a:p>
          <a:p>
            <a:pPr marL="342900" lvl="0" indent="-342900">
              <a:lnSpc>
                <a:spcPct val="150000"/>
              </a:lnSpc>
              <a:buFont typeface="+mj-lt"/>
              <a:buAutoNum type="arabicPeriod"/>
            </a:pPr>
            <a:r>
              <a:rPr lang="en-US" sz="1800" dirty="0">
                <a:effectLst/>
                <a:latin typeface="Times New Roman" panose="02020603050405020304" pitchFamily="18" charset="0"/>
                <a:ea typeface="Calibri" panose="020F0502020204030204" pitchFamily="34" charset="0"/>
              </a:rPr>
              <a:t>Launch Python program.</a:t>
            </a:r>
          </a:p>
          <a:p>
            <a:pPr marL="342900" lvl="0" indent="-342900">
              <a:lnSpc>
                <a:spcPct val="150000"/>
              </a:lnSpc>
              <a:buFont typeface="+mj-lt"/>
              <a:buAutoNum type="arabicPeriod"/>
            </a:pPr>
            <a:r>
              <a:rPr lang="en-US" sz="1800" dirty="0">
                <a:effectLst/>
                <a:latin typeface="Times New Roman" panose="02020603050405020304" pitchFamily="18" charset="0"/>
                <a:ea typeface="Calibri" panose="020F0502020204030204" pitchFamily="34" charset="0"/>
              </a:rPr>
              <a:t>Interface with the program to choose target and entry points.</a:t>
            </a:r>
          </a:p>
          <a:p>
            <a:pPr marL="342900" lvl="0" indent="-342900">
              <a:lnSpc>
                <a:spcPct val="150000"/>
              </a:lnSpc>
              <a:buFont typeface="+mj-lt"/>
              <a:buAutoNum type="arabicPeriod"/>
            </a:pPr>
            <a:r>
              <a:rPr lang="en-US" sz="1800" dirty="0">
                <a:effectLst/>
                <a:latin typeface="Times New Roman" panose="02020603050405020304" pitchFamily="18" charset="0"/>
                <a:ea typeface="Calibri" panose="020F0502020204030204" pitchFamily="34" charset="0"/>
              </a:rPr>
              <a:t>Pose the robot accordingly inside the simulation. </a:t>
            </a:r>
          </a:p>
          <a:p>
            <a:pPr marL="342900" lvl="0" indent="-342900">
              <a:lnSpc>
                <a:spcPct val="150000"/>
              </a:lnSpc>
              <a:buFont typeface="+mj-lt"/>
              <a:buAutoNum type="arabicPeriod"/>
            </a:pPr>
            <a:r>
              <a:rPr lang="en-US" sz="1800" dirty="0">
                <a:effectLst/>
                <a:latin typeface="Times New Roman" panose="02020603050405020304" pitchFamily="18" charset="0"/>
                <a:ea typeface="Calibri" panose="020F0502020204030204" pitchFamily="34" charset="0"/>
              </a:rPr>
              <a:t>Press the “Pose”-button.</a:t>
            </a:r>
          </a:p>
          <a:p>
            <a:pPr marL="342900" lvl="0" indent="-342900">
              <a:lnSpc>
                <a:spcPct val="150000"/>
              </a:lnSpc>
              <a:spcAft>
                <a:spcPts val="800"/>
              </a:spcAft>
              <a:buFont typeface="+mj-lt"/>
              <a:buAutoNum type="arabicPeriod"/>
            </a:pPr>
            <a:r>
              <a:rPr lang="en-US" sz="1800" dirty="0">
                <a:effectLst/>
                <a:latin typeface="Times New Roman" panose="02020603050405020304" pitchFamily="18" charset="0"/>
                <a:ea typeface="Calibri" panose="020F0502020204030204" pitchFamily="34" charset="0"/>
              </a:rPr>
              <a:t>Wait a few seconds and watch the robot pose itself correctly. </a:t>
            </a: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9C5BA0D3-50A0-4F7E-AC68-BF3955C0CD81}" type="slidenum">
              <a:rPr lang="en-US" smtClean="0"/>
              <a:t>18</a:t>
            </a:fld>
            <a:endParaRPr lang="en-US"/>
          </a:p>
        </p:txBody>
      </p:sp>
    </p:spTree>
    <p:extLst>
      <p:ext uri="{BB962C8B-B14F-4D97-AF65-F5344CB8AC3E}">
        <p14:creationId xmlns:p14="http://schemas.microsoft.com/office/powerpoint/2010/main" val="603426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5BA0D3-50A0-4F7E-AC68-BF3955C0CD81}" type="slidenum">
              <a:rPr lang="en-US" smtClean="0"/>
              <a:t>19</a:t>
            </a:fld>
            <a:endParaRPr lang="en-US"/>
          </a:p>
        </p:txBody>
      </p:sp>
    </p:spTree>
    <p:extLst>
      <p:ext uri="{BB962C8B-B14F-4D97-AF65-F5344CB8AC3E}">
        <p14:creationId xmlns:p14="http://schemas.microsoft.com/office/powerpoint/2010/main" val="2067623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Learned</a:t>
            </a:r>
            <a:r>
              <a:rPr lang="nb-NO"/>
              <a:t> </a:t>
            </a:r>
            <a:r>
              <a:rPr lang="nb-NO" err="1"/>
              <a:t>about</a:t>
            </a:r>
            <a:r>
              <a:rPr lang="nb-NO"/>
              <a:t> robot </a:t>
            </a:r>
            <a:r>
              <a:rPr lang="nb-NO" err="1"/>
              <a:t>kinematics</a:t>
            </a:r>
            <a:endParaRPr lang="nb-NO"/>
          </a:p>
          <a:p>
            <a:endParaRPr lang="en-US"/>
          </a:p>
          <a:p>
            <a:r>
              <a:rPr lang="nb-NO" dirty="0"/>
              <a:t>This is all </a:t>
            </a:r>
            <a:r>
              <a:rPr lang="nb-NO" dirty="0" err="1"/>
              <a:t>been</a:t>
            </a:r>
            <a:r>
              <a:rPr lang="nb-NO" dirty="0"/>
              <a:t> </a:t>
            </a:r>
            <a:r>
              <a:rPr lang="nb-NO" dirty="0" err="1"/>
              <a:t>implemented</a:t>
            </a:r>
            <a:r>
              <a:rPr lang="nb-NO" dirty="0"/>
              <a:t> </a:t>
            </a:r>
            <a:r>
              <a:rPr lang="nb-NO" dirty="0" err="1"/>
              <a:t>without</a:t>
            </a:r>
            <a:r>
              <a:rPr lang="nb-NO" dirty="0"/>
              <a:t> </a:t>
            </a:r>
            <a:r>
              <a:rPr lang="nb-NO" dirty="0" err="1"/>
              <a:t>any</a:t>
            </a:r>
            <a:r>
              <a:rPr lang="nb-NO" dirty="0"/>
              <a:t> feedback or </a:t>
            </a:r>
            <a:r>
              <a:rPr lang="nb-NO" dirty="0" err="1"/>
              <a:t>research</a:t>
            </a:r>
            <a:r>
              <a:rPr lang="nb-NO" dirty="0"/>
              <a:t> </a:t>
            </a:r>
            <a:r>
              <a:rPr lang="nb-NO" dirty="0" err="1"/>
              <a:t>into</a:t>
            </a:r>
            <a:r>
              <a:rPr lang="nb-NO" dirty="0"/>
              <a:t> </a:t>
            </a:r>
            <a:r>
              <a:rPr lang="nb-NO" dirty="0" err="1"/>
              <a:t>what</a:t>
            </a:r>
            <a:r>
              <a:rPr lang="nb-NO" dirty="0"/>
              <a:t> </a:t>
            </a:r>
            <a:r>
              <a:rPr lang="nb-NO" dirty="0" err="1"/>
              <a:t>neurosurgons</a:t>
            </a:r>
            <a:r>
              <a:rPr lang="nb-NO" dirty="0"/>
              <a:t> </a:t>
            </a:r>
            <a:r>
              <a:rPr lang="nb-NO" dirty="0" err="1"/>
              <a:t>doint</a:t>
            </a:r>
            <a:r>
              <a:rPr lang="nb-NO" dirty="0"/>
              <a:t> </a:t>
            </a:r>
            <a:r>
              <a:rPr lang="nb-NO" dirty="0" err="1"/>
              <a:t>this</a:t>
            </a:r>
            <a:r>
              <a:rPr lang="nb-NO" dirty="0"/>
              <a:t> </a:t>
            </a:r>
            <a:r>
              <a:rPr lang="nb-NO" dirty="0" err="1"/>
              <a:t>kind</a:t>
            </a:r>
            <a:r>
              <a:rPr lang="nb-NO" dirty="0"/>
              <a:t> </a:t>
            </a:r>
            <a:r>
              <a:rPr lang="nb-NO" dirty="0" err="1"/>
              <a:t>of</a:t>
            </a:r>
            <a:r>
              <a:rPr lang="nb-NO" dirty="0"/>
              <a:t> </a:t>
            </a:r>
            <a:r>
              <a:rPr lang="nb-NO" dirty="0" err="1"/>
              <a:t>surgeries</a:t>
            </a:r>
            <a:r>
              <a:rPr lang="nb-NO" dirty="0"/>
              <a:t> </a:t>
            </a:r>
            <a:r>
              <a:rPr lang="nb-NO" dirty="0" err="1"/>
              <a:t>actually</a:t>
            </a:r>
            <a:r>
              <a:rPr lang="nb-NO" dirty="0"/>
              <a:t> </a:t>
            </a:r>
            <a:r>
              <a:rPr lang="nb-NO" dirty="0" err="1"/>
              <a:t>wants</a:t>
            </a:r>
            <a:r>
              <a:rPr lang="nb-NO" dirty="0"/>
              <a:t> or </a:t>
            </a:r>
            <a:r>
              <a:rPr lang="nb-NO" dirty="0" err="1"/>
              <a:t>needs</a:t>
            </a:r>
            <a:r>
              <a:rPr lang="nb-NO" dirty="0"/>
              <a:t>.</a:t>
            </a:r>
          </a:p>
          <a:p>
            <a:r>
              <a:rPr lang="nb-NO" dirty="0"/>
              <a:t>This </a:t>
            </a:r>
            <a:r>
              <a:rPr lang="nb-NO" dirty="0" err="1"/>
              <a:t>would</a:t>
            </a:r>
            <a:r>
              <a:rPr lang="nb-NO" dirty="0"/>
              <a:t> be </a:t>
            </a:r>
            <a:r>
              <a:rPr lang="nb-NO" dirty="0" err="1"/>
              <a:t>the</a:t>
            </a:r>
            <a:r>
              <a:rPr lang="nb-NO" dirty="0"/>
              <a:t> overall most </a:t>
            </a:r>
            <a:r>
              <a:rPr lang="nb-NO" dirty="0" err="1"/>
              <a:t>important</a:t>
            </a:r>
            <a:r>
              <a:rPr lang="nb-NO" dirty="0"/>
              <a:t> </a:t>
            </a:r>
            <a:r>
              <a:rPr lang="nb-NO" dirty="0" err="1"/>
              <a:t>step</a:t>
            </a:r>
            <a:r>
              <a:rPr lang="nb-NO" dirty="0"/>
              <a:t> to </a:t>
            </a:r>
            <a:r>
              <a:rPr lang="nb-NO" dirty="0" err="1"/>
              <a:t>improve</a:t>
            </a:r>
            <a:r>
              <a:rPr lang="nb-NO" dirty="0"/>
              <a:t> </a:t>
            </a:r>
            <a:r>
              <a:rPr lang="nb-NO" dirty="0" err="1"/>
              <a:t>the</a:t>
            </a:r>
            <a:r>
              <a:rPr lang="nb-NO" dirty="0"/>
              <a:t> system </a:t>
            </a:r>
            <a:r>
              <a:rPr lang="nb-NO" dirty="0" err="1"/>
              <a:t>furhter</a:t>
            </a:r>
            <a:r>
              <a:rPr lang="nb-NO" dirty="0"/>
              <a:t>. </a:t>
            </a:r>
          </a:p>
          <a:p>
            <a:br>
              <a:rPr lang="nb-NO" dirty="0"/>
            </a:br>
            <a:r>
              <a:rPr lang="nb-NO" dirty="0" err="1"/>
              <a:t>Saftey</a:t>
            </a:r>
            <a:r>
              <a:rPr lang="nb-NO" dirty="0"/>
              <a:t> is an </a:t>
            </a:r>
            <a:r>
              <a:rPr lang="nb-NO" dirty="0" err="1"/>
              <a:t>important</a:t>
            </a:r>
            <a:r>
              <a:rPr lang="nb-NO" dirty="0"/>
              <a:t> </a:t>
            </a:r>
            <a:r>
              <a:rPr lang="nb-NO" dirty="0" err="1"/>
              <a:t>issue</a:t>
            </a:r>
            <a:r>
              <a:rPr lang="nb-NO" dirty="0"/>
              <a:t> </a:t>
            </a:r>
            <a:r>
              <a:rPr lang="nb-NO" dirty="0" err="1"/>
              <a:t>with</a:t>
            </a:r>
            <a:r>
              <a:rPr lang="nb-NO" dirty="0"/>
              <a:t> </a:t>
            </a:r>
            <a:r>
              <a:rPr lang="nb-NO" dirty="0" err="1"/>
              <a:t>this</a:t>
            </a:r>
            <a:r>
              <a:rPr lang="nb-NO" dirty="0"/>
              <a:t> </a:t>
            </a:r>
            <a:r>
              <a:rPr lang="nb-NO" dirty="0" err="1"/>
              <a:t>kind</a:t>
            </a:r>
            <a:r>
              <a:rPr lang="nb-NO" dirty="0"/>
              <a:t> </a:t>
            </a:r>
            <a:r>
              <a:rPr lang="nb-NO" dirty="0" err="1"/>
              <a:t>of</a:t>
            </a:r>
            <a:r>
              <a:rPr lang="nb-NO" dirty="0"/>
              <a:t> system, </a:t>
            </a:r>
            <a:endParaRPr lang="en-US" dirty="0"/>
          </a:p>
          <a:p>
            <a:endParaRPr lang="en-US" dirty="0"/>
          </a:p>
          <a:p>
            <a:r>
              <a:rPr lang="en-US"/>
              <a:t>Further </a:t>
            </a:r>
            <a:r>
              <a:rPr lang="en-US" err="1"/>
              <a:t>oppurtinutes</a:t>
            </a:r>
            <a:r>
              <a:rPr lang="en-US"/>
              <a:t>:</a:t>
            </a:r>
          </a:p>
          <a:p>
            <a:r>
              <a:rPr lang="en-US"/>
              <a:t>Real-time spatial tracking of the head is crucial for real deployment, real deployments of this often uses a combination of </a:t>
            </a:r>
            <a:r>
              <a:rPr lang="en-US" err="1"/>
              <a:t>technieques</a:t>
            </a:r>
            <a:r>
              <a:rPr lang="en-US"/>
              <a:t> to find the heads </a:t>
            </a:r>
            <a:r>
              <a:rPr lang="en-US" err="1"/>
              <a:t>positon</a:t>
            </a:r>
            <a:r>
              <a:rPr lang="en-US"/>
              <a:t> in relation the robot</a:t>
            </a:r>
          </a:p>
          <a:p>
            <a:r>
              <a:rPr lang="en-US"/>
              <a:t>The accelerometer is running, but not used, this can be added to get a second measure of position. </a:t>
            </a:r>
          </a:p>
          <a:p>
            <a:r>
              <a:rPr lang="en-US"/>
              <a:t>The 3D scanning of the head is currently not involved</a:t>
            </a:r>
          </a:p>
        </p:txBody>
      </p:sp>
      <p:sp>
        <p:nvSpPr>
          <p:cNvPr id="4" name="Slide Number Placeholder 3"/>
          <p:cNvSpPr>
            <a:spLocks noGrp="1"/>
          </p:cNvSpPr>
          <p:nvPr>
            <p:ph type="sldNum" sz="quarter" idx="5"/>
          </p:nvPr>
        </p:nvSpPr>
        <p:spPr/>
        <p:txBody>
          <a:bodyPr/>
          <a:lstStyle/>
          <a:p>
            <a:fld id="{9C5BA0D3-50A0-4F7E-AC68-BF3955C0CD81}" type="slidenum">
              <a:rPr lang="en-US" smtClean="0"/>
              <a:t>20</a:t>
            </a:fld>
            <a:endParaRPr lang="en-US"/>
          </a:p>
        </p:txBody>
      </p:sp>
    </p:spTree>
    <p:extLst>
      <p:ext uri="{BB962C8B-B14F-4D97-AF65-F5344CB8AC3E}">
        <p14:creationId xmlns:p14="http://schemas.microsoft.com/office/powerpoint/2010/main" val="275600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This is </a:t>
            </a:r>
            <a:r>
              <a:rPr lang="nb-NO" err="1"/>
              <a:t>Alison</a:t>
            </a:r>
            <a:endParaRPr lang="nb-NO"/>
          </a:p>
          <a:p>
            <a:r>
              <a:rPr lang="nb-NO" err="1"/>
              <a:t>She</a:t>
            </a:r>
            <a:r>
              <a:rPr lang="nb-NO"/>
              <a:t> </a:t>
            </a:r>
            <a:r>
              <a:rPr lang="nb-NO" err="1"/>
              <a:t>started</a:t>
            </a:r>
            <a:r>
              <a:rPr lang="nb-NO"/>
              <a:t> </a:t>
            </a:r>
            <a:r>
              <a:rPr lang="nb-NO" err="1"/>
              <a:t>suffering</a:t>
            </a:r>
            <a:r>
              <a:rPr lang="nb-NO"/>
              <a:t> from </a:t>
            </a:r>
            <a:r>
              <a:rPr lang="nb-NO" err="1"/>
              <a:t>epilptic</a:t>
            </a:r>
            <a:r>
              <a:rPr lang="nb-NO"/>
              <a:t> </a:t>
            </a:r>
            <a:r>
              <a:rPr lang="nb-NO" err="1"/>
              <a:t>seziures</a:t>
            </a:r>
            <a:r>
              <a:rPr lang="nb-NO"/>
              <a:t> </a:t>
            </a:r>
            <a:r>
              <a:rPr lang="nb-NO" err="1"/>
              <a:t>when</a:t>
            </a:r>
            <a:r>
              <a:rPr lang="nb-NO"/>
              <a:t> </a:t>
            </a:r>
            <a:r>
              <a:rPr lang="nb-NO" err="1"/>
              <a:t>she</a:t>
            </a:r>
            <a:r>
              <a:rPr lang="nb-NO"/>
              <a:t> </a:t>
            </a:r>
            <a:r>
              <a:rPr lang="nb-NO" err="1"/>
              <a:t>was</a:t>
            </a:r>
            <a:r>
              <a:rPr lang="nb-NO"/>
              <a:t> 24 </a:t>
            </a:r>
            <a:r>
              <a:rPr lang="nb-NO" err="1"/>
              <a:t>years</a:t>
            </a:r>
            <a:r>
              <a:rPr lang="nb-NO"/>
              <a:t> old in 2005.</a:t>
            </a:r>
          </a:p>
          <a:p>
            <a:r>
              <a:rPr lang="nb-NO"/>
              <a:t>Ever </a:t>
            </a:r>
            <a:r>
              <a:rPr lang="nb-NO" err="1"/>
              <a:t>since</a:t>
            </a:r>
            <a:r>
              <a:rPr lang="nb-NO"/>
              <a:t> </a:t>
            </a:r>
            <a:r>
              <a:rPr lang="nb-NO" err="1"/>
              <a:t>she</a:t>
            </a:r>
            <a:r>
              <a:rPr lang="nb-NO"/>
              <a:t> has </a:t>
            </a:r>
            <a:r>
              <a:rPr lang="nb-NO" err="1"/>
              <a:t>suffered</a:t>
            </a:r>
            <a:r>
              <a:rPr lang="nb-NO"/>
              <a:t> </a:t>
            </a:r>
            <a:r>
              <a:rPr lang="nb-NO" err="1"/>
              <a:t>varying</a:t>
            </a:r>
            <a:r>
              <a:rPr lang="nb-NO"/>
              <a:t> </a:t>
            </a:r>
            <a:r>
              <a:rPr lang="nb-NO" err="1"/>
              <a:t>amounts</a:t>
            </a:r>
            <a:r>
              <a:rPr lang="nb-NO"/>
              <a:t> </a:t>
            </a:r>
            <a:r>
              <a:rPr lang="nb-NO" err="1"/>
              <a:t>of</a:t>
            </a:r>
            <a:r>
              <a:rPr lang="nb-NO"/>
              <a:t> </a:t>
            </a:r>
            <a:r>
              <a:rPr lang="nb-NO" err="1"/>
              <a:t>seziures</a:t>
            </a:r>
            <a:r>
              <a:rPr lang="nb-NO"/>
              <a:t> per </a:t>
            </a:r>
            <a:r>
              <a:rPr lang="nb-NO" err="1"/>
              <a:t>year</a:t>
            </a:r>
            <a:r>
              <a:rPr lang="nb-NO"/>
              <a:t>, from 60 per yer to 5 per yer.</a:t>
            </a:r>
          </a:p>
          <a:p>
            <a:r>
              <a:rPr lang="nb-NO"/>
              <a:t>During her </a:t>
            </a:r>
            <a:r>
              <a:rPr lang="nb-NO" err="1"/>
              <a:t>sizeures</a:t>
            </a:r>
            <a:r>
              <a:rPr lang="nb-NO"/>
              <a:t> </a:t>
            </a:r>
            <a:r>
              <a:rPr lang="nb-NO" err="1"/>
              <a:t>she</a:t>
            </a:r>
            <a:r>
              <a:rPr lang="nb-NO"/>
              <a:t> is </a:t>
            </a:r>
            <a:r>
              <a:rPr lang="nb-NO" err="1"/>
              <a:t>put</a:t>
            </a:r>
            <a:r>
              <a:rPr lang="nb-NO"/>
              <a:t> at </a:t>
            </a:r>
            <a:r>
              <a:rPr lang="nb-NO" err="1"/>
              <a:t>great</a:t>
            </a:r>
            <a:r>
              <a:rPr lang="nb-NO"/>
              <a:t> risk </a:t>
            </a:r>
            <a:r>
              <a:rPr lang="nb-NO" err="1"/>
              <a:t>of</a:t>
            </a:r>
            <a:r>
              <a:rPr lang="nb-NO"/>
              <a:t> </a:t>
            </a:r>
            <a:r>
              <a:rPr lang="nb-NO" err="1"/>
              <a:t>hurting</a:t>
            </a:r>
            <a:r>
              <a:rPr lang="nb-NO"/>
              <a:t> </a:t>
            </a:r>
            <a:r>
              <a:rPr lang="nb-NO" err="1"/>
              <a:t>herself</a:t>
            </a:r>
            <a:r>
              <a:rPr lang="nb-NO"/>
              <a:t> and </a:t>
            </a:r>
            <a:r>
              <a:rPr lang="nb-NO" err="1"/>
              <a:t>others</a:t>
            </a:r>
            <a:r>
              <a:rPr lang="nb-NO"/>
              <a:t>.</a:t>
            </a:r>
          </a:p>
          <a:p>
            <a:endParaRPr lang="nb-NO" dirty="0"/>
          </a:p>
          <a:p>
            <a:r>
              <a:rPr lang="nb-NO"/>
              <a:t>Topping it </a:t>
            </a:r>
            <a:r>
              <a:rPr lang="nb-NO" err="1"/>
              <a:t>off</a:t>
            </a:r>
            <a:r>
              <a:rPr lang="nb-NO"/>
              <a:t>, all </a:t>
            </a:r>
            <a:r>
              <a:rPr lang="nb-NO" err="1"/>
              <a:t>the</a:t>
            </a:r>
            <a:r>
              <a:rPr lang="nb-NO"/>
              <a:t> </a:t>
            </a:r>
            <a:r>
              <a:rPr lang="nb-NO" err="1"/>
              <a:t>seziures</a:t>
            </a:r>
            <a:r>
              <a:rPr lang="nb-NO"/>
              <a:t> </a:t>
            </a:r>
            <a:r>
              <a:rPr lang="nb-NO" err="1"/>
              <a:t>she</a:t>
            </a:r>
            <a:r>
              <a:rPr lang="nb-NO"/>
              <a:t> has </a:t>
            </a:r>
            <a:r>
              <a:rPr lang="nb-NO" err="1"/>
              <a:t>expericned</a:t>
            </a:r>
            <a:r>
              <a:rPr lang="nb-NO"/>
              <a:t> has </a:t>
            </a:r>
            <a:r>
              <a:rPr lang="nb-NO" err="1"/>
              <a:t>started</a:t>
            </a:r>
            <a:r>
              <a:rPr lang="nb-NO"/>
              <a:t> </a:t>
            </a:r>
            <a:r>
              <a:rPr lang="nb-NO" err="1"/>
              <a:t>without</a:t>
            </a:r>
            <a:r>
              <a:rPr lang="nb-NO"/>
              <a:t> </a:t>
            </a:r>
            <a:r>
              <a:rPr lang="nb-NO" err="1"/>
              <a:t>any</a:t>
            </a:r>
            <a:r>
              <a:rPr lang="nb-NO"/>
              <a:t> </a:t>
            </a:r>
            <a:r>
              <a:rPr lang="nb-NO" err="1"/>
              <a:t>warning</a:t>
            </a:r>
            <a:r>
              <a:rPr lang="nb-NO"/>
              <a:t>. </a:t>
            </a:r>
          </a:p>
          <a:p>
            <a:endParaRPr lang="nb-NO" dirty="0"/>
          </a:p>
          <a:p>
            <a:r>
              <a:rPr lang="nb-NO"/>
              <a:t>Due to her </a:t>
            </a:r>
            <a:r>
              <a:rPr lang="nb-NO" err="1"/>
              <a:t>sezirues</a:t>
            </a:r>
            <a:r>
              <a:rPr lang="nb-NO"/>
              <a:t> </a:t>
            </a:r>
            <a:r>
              <a:rPr lang="nb-NO" err="1"/>
              <a:t>she</a:t>
            </a:r>
            <a:r>
              <a:rPr lang="nb-NO"/>
              <a:t> has </a:t>
            </a:r>
            <a:r>
              <a:rPr lang="nb-NO" err="1"/>
              <a:t>both</a:t>
            </a:r>
            <a:r>
              <a:rPr lang="nb-NO"/>
              <a:t> </a:t>
            </a:r>
            <a:r>
              <a:rPr lang="nb-NO" err="1"/>
              <a:t>been</a:t>
            </a:r>
            <a:r>
              <a:rPr lang="nb-NO"/>
              <a:t> in a </a:t>
            </a:r>
            <a:r>
              <a:rPr lang="nb-NO" err="1"/>
              <a:t>car</a:t>
            </a:r>
            <a:r>
              <a:rPr lang="nb-NO"/>
              <a:t> </a:t>
            </a:r>
            <a:r>
              <a:rPr lang="nb-NO" err="1"/>
              <a:t>accident</a:t>
            </a:r>
            <a:r>
              <a:rPr lang="nb-NO"/>
              <a:t> and  </a:t>
            </a:r>
            <a:r>
              <a:rPr lang="nb-NO" err="1"/>
              <a:t>had</a:t>
            </a:r>
            <a:r>
              <a:rPr lang="nb-NO"/>
              <a:t> </a:t>
            </a:r>
            <a:r>
              <a:rPr lang="nb-NO" err="1"/>
              <a:t>seziures</a:t>
            </a:r>
            <a:r>
              <a:rPr lang="nb-NO"/>
              <a:t> </a:t>
            </a:r>
            <a:r>
              <a:rPr lang="nb-NO" err="1"/>
              <a:t>alone</a:t>
            </a:r>
            <a:r>
              <a:rPr lang="nb-NO"/>
              <a:t> </a:t>
            </a:r>
            <a:r>
              <a:rPr lang="nb-NO" err="1"/>
              <a:t>outside</a:t>
            </a:r>
            <a:r>
              <a:rPr lang="nb-NO"/>
              <a:t>.</a:t>
            </a:r>
            <a:endParaRPr lang="nb-NO" dirty="0"/>
          </a:p>
          <a:p>
            <a:endParaRPr lang="en-US"/>
          </a:p>
          <a:p>
            <a:r>
              <a:rPr lang="en-US"/>
              <a:t>Next slide</a:t>
            </a:r>
          </a:p>
        </p:txBody>
      </p:sp>
      <p:sp>
        <p:nvSpPr>
          <p:cNvPr id="4" name="Slide Number Placeholder 3"/>
          <p:cNvSpPr>
            <a:spLocks noGrp="1"/>
          </p:cNvSpPr>
          <p:nvPr>
            <p:ph type="sldNum" sz="quarter" idx="5"/>
          </p:nvPr>
        </p:nvSpPr>
        <p:spPr/>
        <p:txBody>
          <a:bodyPr/>
          <a:lstStyle/>
          <a:p>
            <a:fld id="{9C5BA0D3-50A0-4F7E-AC68-BF3955C0CD81}" type="slidenum">
              <a:rPr lang="en-US" smtClean="0"/>
              <a:t>3</a:t>
            </a:fld>
            <a:endParaRPr lang="en-US"/>
          </a:p>
        </p:txBody>
      </p:sp>
    </p:spTree>
    <p:extLst>
      <p:ext uri="{BB962C8B-B14F-4D97-AF65-F5344CB8AC3E}">
        <p14:creationId xmlns:p14="http://schemas.microsoft.com/office/powerpoint/2010/main" val="3210679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she participated in a Stereo-EEG program</a:t>
            </a:r>
          </a:p>
          <a:p>
            <a:endParaRPr lang="en-US" dirty="0"/>
          </a:p>
          <a:p>
            <a:r>
              <a:rPr lang="en-US" dirty="0"/>
              <a:t>She got 8 electrodes implanted into her brain. </a:t>
            </a:r>
          </a:p>
          <a:p>
            <a:endParaRPr lang="en-US" dirty="0"/>
          </a:p>
          <a:p>
            <a:r>
              <a:rPr lang="en-US" dirty="0"/>
              <a:t>These electrodes detects brain-activity, specifically to study the brain activity pre, intra and post epileptic </a:t>
            </a:r>
            <a:r>
              <a:rPr lang="en-US" dirty="0" err="1"/>
              <a:t>seziures</a:t>
            </a:r>
            <a:r>
              <a:rPr lang="en-US" dirty="0"/>
              <a:t>.</a:t>
            </a:r>
          </a:p>
          <a:p>
            <a:endParaRPr lang="en-US" dirty="0"/>
          </a:p>
          <a:p>
            <a:r>
              <a:rPr lang="en-US" dirty="0"/>
              <a:t>After 16 days with these in her head, she learned a lot about her seizures.</a:t>
            </a:r>
          </a:p>
          <a:p>
            <a:endParaRPr lang="en-US" dirty="0"/>
          </a:p>
          <a:p>
            <a:r>
              <a:rPr lang="en-US" dirty="0"/>
              <a:t>From having zero idea about the nature of her seizures, she now knows where her seizures starts inside her brain.</a:t>
            </a:r>
          </a:p>
          <a:p>
            <a:r>
              <a:rPr lang="en-US" dirty="0"/>
              <a:t>Only 16 days, keep </a:t>
            </a:r>
            <a:r>
              <a:rPr lang="en-US"/>
              <a:t>in mind</a:t>
            </a:r>
          </a:p>
          <a:p>
            <a:endParaRPr lang="en-US" dirty="0"/>
          </a:p>
          <a:p>
            <a:r>
              <a:rPr lang="en-US" dirty="0"/>
              <a:t>This knowledge lets the researchers and </a:t>
            </a:r>
            <a:r>
              <a:rPr lang="en-US" dirty="0" err="1"/>
              <a:t>clinicans</a:t>
            </a:r>
            <a:r>
              <a:rPr lang="en-US" dirty="0"/>
              <a:t> learn a lot about her condition and find leads to further treatment.</a:t>
            </a:r>
          </a:p>
          <a:p>
            <a:endParaRPr lang="en-US" dirty="0"/>
          </a:p>
          <a:p>
            <a:r>
              <a:rPr lang="en-US" dirty="0"/>
              <a:t>Additionally, she switched medicine and went 8 months seizure free, her longest streak since the start of her seizures.</a:t>
            </a:r>
          </a:p>
          <a:p>
            <a:r>
              <a:rPr lang="en-US" dirty="0"/>
              <a:t>She stated afterwards she was greatly inspired and more </a:t>
            </a:r>
            <a:r>
              <a:rPr lang="en-US" dirty="0" err="1"/>
              <a:t>hopefull</a:t>
            </a:r>
            <a:r>
              <a:rPr lang="en-US" dirty="0"/>
              <a:t> about her future than before. </a:t>
            </a:r>
          </a:p>
          <a:p>
            <a:endParaRPr lang="nb-NO"/>
          </a:p>
          <a:p>
            <a:r>
              <a:rPr lang="nb-NO" err="1"/>
              <a:t>Invasive</a:t>
            </a:r>
            <a:r>
              <a:rPr lang="nb-NO"/>
              <a:t> Brain </a:t>
            </a:r>
            <a:r>
              <a:rPr lang="nb-NO" err="1"/>
              <a:t>surgery</a:t>
            </a:r>
            <a:r>
              <a:rPr lang="nb-NO"/>
              <a:t> is a </a:t>
            </a:r>
            <a:r>
              <a:rPr lang="nb-NO" err="1"/>
              <a:t>dangerous</a:t>
            </a:r>
            <a:r>
              <a:rPr lang="nb-NO"/>
              <a:t> and </a:t>
            </a:r>
            <a:r>
              <a:rPr lang="nb-NO" err="1"/>
              <a:t>complicated</a:t>
            </a:r>
            <a:r>
              <a:rPr lang="nb-NO"/>
              <a:t> type </a:t>
            </a:r>
            <a:r>
              <a:rPr lang="nb-NO" err="1"/>
              <a:t>of</a:t>
            </a:r>
            <a:r>
              <a:rPr lang="nb-NO"/>
              <a:t> </a:t>
            </a:r>
            <a:r>
              <a:rPr lang="nb-NO" err="1"/>
              <a:t>surgery</a:t>
            </a:r>
            <a:r>
              <a:rPr lang="en-US"/>
              <a:t>. </a:t>
            </a:r>
            <a:r>
              <a:rPr lang="en-US" dirty="0"/>
              <a:t>Using robot’s has several </a:t>
            </a:r>
            <a:r>
              <a:rPr lang="en-US" dirty="0" err="1"/>
              <a:t>advatanges</a:t>
            </a:r>
            <a:r>
              <a:rPr lang="en-US" dirty="0"/>
              <a:t> such as speed, repeatability </a:t>
            </a:r>
            <a:r>
              <a:rPr lang="en-US"/>
              <a:t>and </a:t>
            </a:r>
            <a:r>
              <a:rPr lang="en-US" dirty="0"/>
              <a:t>accuracy. </a:t>
            </a:r>
            <a:endParaRPr lang="nb-NO"/>
          </a:p>
        </p:txBody>
      </p:sp>
      <p:sp>
        <p:nvSpPr>
          <p:cNvPr id="4" name="Slide Number Placeholder 3"/>
          <p:cNvSpPr>
            <a:spLocks noGrp="1"/>
          </p:cNvSpPr>
          <p:nvPr>
            <p:ph type="sldNum" sz="quarter" idx="5"/>
          </p:nvPr>
        </p:nvSpPr>
        <p:spPr/>
        <p:txBody>
          <a:bodyPr/>
          <a:lstStyle/>
          <a:p>
            <a:fld id="{9C5BA0D3-50A0-4F7E-AC68-BF3955C0CD81}" type="slidenum">
              <a:rPr lang="en-US" smtClean="0"/>
              <a:t>4</a:t>
            </a:fld>
            <a:endParaRPr lang="en-US"/>
          </a:p>
        </p:txBody>
      </p:sp>
    </p:spTree>
    <p:extLst>
      <p:ext uri="{BB962C8B-B14F-4D97-AF65-F5344CB8AC3E}">
        <p14:creationId xmlns:p14="http://schemas.microsoft.com/office/powerpoint/2010/main" val="131947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Introducing</a:t>
            </a:r>
            <a:r>
              <a:rPr lang="nb-NO"/>
              <a:t> </a:t>
            </a:r>
            <a:r>
              <a:rPr lang="nb-NO" err="1"/>
              <a:t>our</a:t>
            </a:r>
            <a:r>
              <a:rPr lang="nb-NO"/>
              <a:t> </a:t>
            </a:r>
            <a:r>
              <a:rPr lang="nb-NO" err="1"/>
              <a:t>project</a:t>
            </a:r>
            <a:r>
              <a:rPr lang="nb-NO"/>
              <a:t>:</a:t>
            </a:r>
          </a:p>
          <a:p>
            <a:endParaRPr lang="nb-NO"/>
          </a:p>
          <a:p>
            <a:r>
              <a:rPr lang="nb-NO" err="1"/>
              <a:t>We</a:t>
            </a:r>
            <a:r>
              <a:rPr lang="nb-NO"/>
              <a:t> have </a:t>
            </a:r>
            <a:r>
              <a:rPr lang="nb-NO" err="1"/>
              <a:t>created</a:t>
            </a:r>
            <a:r>
              <a:rPr lang="nb-NO"/>
              <a:t> a system to assist </a:t>
            </a:r>
            <a:r>
              <a:rPr lang="nb-NO" err="1"/>
              <a:t>clinicas</a:t>
            </a:r>
            <a:r>
              <a:rPr lang="nb-NO"/>
              <a:t> do </a:t>
            </a:r>
            <a:r>
              <a:rPr lang="nb-NO" err="1"/>
              <a:t>deep-brain</a:t>
            </a:r>
            <a:r>
              <a:rPr lang="nb-NO"/>
              <a:t> </a:t>
            </a:r>
            <a:r>
              <a:rPr lang="nb-NO" err="1"/>
              <a:t>implantation</a:t>
            </a:r>
            <a:r>
              <a:rPr lang="nb-NO"/>
              <a:t> </a:t>
            </a:r>
            <a:r>
              <a:rPr lang="nb-NO" err="1"/>
              <a:t>surgery</a:t>
            </a:r>
            <a:endParaRPr lang="nb-NO"/>
          </a:p>
          <a:p>
            <a:endParaRPr lang="nb-NO"/>
          </a:p>
          <a:p>
            <a:endParaRPr lang="nb-NO" dirty="0"/>
          </a:p>
          <a:p>
            <a:r>
              <a:rPr lang="nb-NO"/>
              <a:t>The </a:t>
            </a:r>
            <a:r>
              <a:rPr lang="nb-NO" err="1"/>
              <a:t>identified</a:t>
            </a:r>
            <a:r>
              <a:rPr lang="nb-NO"/>
              <a:t> </a:t>
            </a:r>
            <a:r>
              <a:rPr lang="nb-NO" err="1"/>
              <a:t>main</a:t>
            </a:r>
            <a:r>
              <a:rPr lang="nb-NO"/>
              <a:t> </a:t>
            </a:r>
            <a:r>
              <a:rPr lang="nb-NO" err="1"/>
              <a:t>challenges</a:t>
            </a:r>
            <a:r>
              <a:rPr lang="nb-NO"/>
              <a:t> </a:t>
            </a:r>
            <a:r>
              <a:rPr lang="nb-NO" err="1"/>
              <a:t>of</a:t>
            </a:r>
            <a:r>
              <a:rPr lang="nb-NO"/>
              <a:t> </a:t>
            </a:r>
            <a:r>
              <a:rPr lang="nb-NO" err="1"/>
              <a:t>this</a:t>
            </a:r>
            <a:r>
              <a:rPr lang="nb-NO"/>
              <a:t> </a:t>
            </a:r>
            <a:r>
              <a:rPr lang="nb-NO" err="1"/>
              <a:t>project</a:t>
            </a:r>
            <a:r>
              <a:rPr lang="nb-NO"/>
              <a:t>:</a:t>
            </a:r>
          </a:p>
          <a:p>
            <a:endParaRPr lang="nb-NO"/>
          </a:p>
          <a:p>
            <a:r>
              <a:rPr lang="nb-NO"/>
              <a:t>First Brain-Robot spatial </a:t>
            </a:r>
            <a:r>
              <a:rPr lang="nb-NO" err="1"/>
              <a:t>information</a:t>
            </a:r>
            <a:r>
              <a:rPr lang="nb-NO"/>
              <a:t>, </a:t>
            </a:r>
            <a:r>
              <a:rPr lang="nb-NO" err="1"/>
              <a:t>this</a:t>
            </a:r>
            <a:r>
              <a:rPr lang="nb-NO"/>
              <a:t> </a:t>
            </a:r>
            <a:r>
              <a:rPr lang="nb-NO" err="1"/>
              <a:t>means</a:t>
            </a:r>
            <a:r>
              <a:rPr lang="nb-NO"/>
              <a:t> </a:t>
            </a:r>
            <a:r>
              <a:rPr lang="nb-NO" err="1"/>
              <a:t>that</a:t>
            </a:r>
            <a:r>
              <a:rPr lang="nb-NO"/>
              <a:t> </a:t>
            </a:r>
            <a:r>
              <a:rPr lang="nb-NO" err="1"/>
              <a:t>the</a:t>
            </a:r>
            <a:r>
              <a:rPr lang="nb-NO"/>
              <a:t> system </a:t>
            </a:r>
            <a:r>
              <a:rPr lang="nb-NO" err="1"/>
              <a:t>needs</a:t>
            </a:r>
            <a:r>
              <a:rPr lang="nb-NO"/>
              <a:t> to </a:t>
            </a:r>
            <a:r>
              <a:rPr lang="nb-NO" err="1"/>
              <a:t>know</a:t>
            </a:r>
            <a:r>
              <a:rPr lang="nb-NO"/>
              <a:t> </a:t>
            </a:r>
            <a:r>
              <a:rPr lang="nb-NO" err="1"/>
              <a:t>where</a:t>
            </a:r>
            <a:r>
              <a:rPr lang="nb-NO"/>
              <a:t> </a:t>
            </a:r>
            <a:r>
              <a:rPr lang="nb-NO" err="1"/>
              <a:t>the</a:t>
            </a:r>
            <a:r>
              <a:rPr lang="nb-NO"/>
              <a:t> robot is </a:t>
            </a:r>
            <a:r>
              <a:rPr lang="nb-NO" err="1"/>
              <a:t>positioned</a:t>
            </a:r>
            <a:r>
              <a:rPr lang="nb-NO"/>
              <a:t> and </a:t>
            </a:r>
            <a:r>
              <a:rPr lang="nb-NO" err="1"/>
              <a:t>oriented</a:t>
            </a:r>
            <a:r>
              <a:rPr lang="nb-NO"/>
              <a:t> in </a:t>
            </a:r>
            <a:r>
              <a:rPr lang="nb-NO" err="1"/>
              <a:t>relation</a:t>
            </a:r>
            <a:r>
              <a:rPr lang="nb-NO"/>
              <a:t> to </a:t>
            </a:r>
            <a:r>
              <a:rPr lang="nb-NO" err="1"/>
              <a:t>the</a:t>
            </a:r>
            <a:r>
              <a:rPr lang="nb-NO"/>
              <a:t> </a:t>
            </a:r>
            <a:r>
              <a:rPr lang="nb-NO" err="1"/>
              <a:t>brain</a:t>
            </a:r>
            <a:r>
              <a:rPr lang="nb-NO"/>
              <a:t> / target</a:t>
            </a:r>
          </a:p>
          <a:p>
            <a:r>
              <a:rPr lang="nb-NO"/>
              <a:t>	Is it 1 meter </a:t>
            </a:r>
            <a:r>
              <a:rPr lang="nb-NO" err="1"/>
              <a:t>infront</a:t>
            </a:r>
            <a:r>
              <a:rPr lang="nb-NO"/>
              <a:t> </a:t>
            </a:r>
            <a:r>
              <a:rPr lang="nb-NO" err="1"/>
              <a:t>of</a:t>
            </a:r>
            <a:r>
              <a:rPr lang="nb-NO"/>
              <a:t> </a:t>
            </a:r>
            <a:r>
              <a:rPr lang="nb-NO" err="1"/>
              <a:t>the</a:t>
            </a:r>
            <a:r>
              <a:rPr lang="nb-NO"/>
              <a:t> robot ? Is it </a:t>
            </a:r>
            <a:r>
              <a:rPr lang="nb-NO" err="1"/>
              <a:t>behind</a:t>
            </a:r>
            <a:r>
              <a:rPr lang="nb-NO"/>
              <a:t> and to </a:t>
            </a:r>
            <a:r>
              <a:rPr lang="nb-NO" err="1"/>
              <a:t>left</a:t>
            </a:r>
            <a:r>
              <a:rPr lang="nb-NO"/>
              <a:t> ? </a:t>
            </a:r>
          </a:p>
          <a:p>
            <a:endParaRPr lang="nb-NO"/>
          </a:p>
          <a:p>
            <a:r>
              <a:rPr lang="nb-NO" err="1"/>
              <a:t>Secondly</a:t>
            </a:r>
            <a:r>
              <a:rPr lang="nb-NO"/>
              <a:t>, </a:t>
            </a:r>
            <a:r>
              <a:rPr lang="nb-NO" err="1"/>
              <a:t>the</a:t>
            </a:r>
            <a:r>
              <a:rPr lang="nb-NO"/>
              <a:t> robot </a:t>
            </a:r>
            <a:r>
              <a:rPr lang="nb-NO" err="1"/>
              <a:t>needs</a:t>
            </a:r>
            <a:r>
              <a:rPr lang="nb-NO"/>
              <a:t> to be </a:t>
            </a:r>
            <a:r>
              <a:rPr lang="nb-NO" err="1"/>
              <a:t>accurate</a:t>
            </a:r>
            <a:r>
              <a:rPr lang="nb-NO"/>
              <a:t>. 1-2 millimeter </a:t>
            </a:r>
            <a:r>
              <a:rPr lang="nb-NO" err="1"/>
              <a:t>accuracy</a:t>
            </a:r>
            <a:r>
              <a:rPr lang="nb-NO"/>
              <a:t> is </a:t>
            </a:r>
            <a:r>
              <a:rPr lang="nb-NO" err="1"/>
              <a:t>nessacry</a:t>
            </a:r>
            <a:r>
              <a:rPr lang="nb-NO"/>
              <a:t> for </a:t>
            </a:r>
            <a:r>
              <a:rPr lang="nb-NO" err="1"/>
              <a:t>safety</a:t>
            </a:r>
            <a:endParaRPr lang="nb-NO"/>
          </a:p>
          <a:p>
            <a:endParaRPr lang="nb-NO"/>
          </a:p>
          <a:p>
            <a:r>
              <a:rPr lang="nb-NO" err="1"/>
              <a:t>Thirdly</a:t>
            </a:r>
            <a:r>
              <a:rPr lang="nb-NO"/>
              <a:t>, </a:t>
            </a:r>
            <a:r>
              <a:rPr lang="nb-NO" err="1"/>
              <a:t>this</a:t>
            </a:r>
            <a:r>
              <a:rPr lang="nb-NO"/>
              <a:t> </a:t>
            </a:r>
            <a:r>
              <a:rPr lang="nb-NO" err="1"/>
              <a:t>requires</a:t>
            </a:r>
            <a:r>
              <a:rPr lang="nb-NO"/>
              <a:t> </a:t>
            </a:r>
            <a:r>
              <a:rPr lang="nb-NO" err="1"/>
              <a:t>custom</a:t>
            </a:r>
            <a:r>
              <a:rPr lang="nb-NO"/>
              <a:t> </a:t>
            </a:r>
            <a:r>
              <a:rPr lang="nb-NO" err="1"/>
              <a:t>made</a:t>
            </a:r>
            <a:r>
              <a:rPr lang="nb-NO"/>
              <a:t> 3D parts, to </a:t>
            </a:r>
            <a:r>
              <a:rPr lang="nb-NO" err="1"/>
              <a:t>replace</a:t>
            </a:r>
            <a:r>
              <a:rPr lang="nb-NO"/>
              <a:t> elements </a:t>
            </a:r>
            <a:r>
              <a:rPr lang="nb-NO" err="1"/>
              <a:t>of</a:t>
            </a:r>
            <a:r>
              <a:rPr lang="nb-NO"/>
              <a:t> </a:t>
            </a:r>
            <a:r>
              <a:rPr lang="nb-NO" err="1"/>
              <a:t>the</a:t>
            </a:r>
            <a:r>
              <a:rPr lang="nb-NO"/>
              <a:t> robot </a:t>
            </a:r>
            <a:r>
              <a:rPr lang="nb-NO" err="1"/>
              <a:t>we’re</a:t>
            </a:r>
            <a:r>
              <a:rPr lang="nb-NO"/>
              <a:t> </a:t>
            </a:r>
            <a:r>
              <a:rPr lang="nb-NO" err="1"/>
              <a:t>using</a:t>
            </a:r>
            <a:r>
              <a:rPr lang="nb-NO"/>
              <a:t>. </a:t>
            </a:r>
          </a:p>
          <a:p>
            <a:endParaRPr lang="nb-NO"/>
          </a:p>
          <a:p>
            <a:r>
              <a:rPr lang="nb-NO" err="1"/>
              <a:t>Next</a:t>
            </a:r>
            <a:r>
              <a:rPr lang="nb-NO"/>
              <a:t> </a:t>
            </a:r>
            <a:r>
              <a:rPr lang="nb-NO" err="1"/>
              <a:t>we</a:t>
            </a:r>
            <a:r>
              <a:rPr lang="nb-NO"/>
              <a:t> </a:t>
            </a:r>
            <a:r>
              <a:rPr lang="nb-NO" err="1"/>
              <a:t>will</a:t>
            </a:r>
            <a:r>
              <a:rPr lang="nb-NO"/>
              <a:t> cover </a:t>
            </a:r>
            <a:r>
              <a:rPr lang="nb-NO" err="1"/>
              <a:t>how</a:t>
            </a:r>
            <a:r>
              <a:rPr lang="nb-NO"/>
              <a:t> </a:t>
            </a:r>
            <a:r>
              <a:rPr lang="nb-NO" err="1"/>
              <a:t>we</a:t>
            </a:r>
            <a:r>
              <a:rPr lang="nb-NO"/>
              <a:t> </a:t>
            </a:r>
            <a:r>
              <a:rPr lang="nb-NO" err="1"/>
              <a:t>solved</a:t>
            </a:r>
            <a:r>
              <a:rPr lang="nb-NO"/>
              <a:t> </a:t>
            </a:r>
            <a:r>
              <a:rPr lang="nb-NO" err="1"/>
              <a:t>these</a:t>
            </a:r>
            <a:r>
              <a:rPr lang="nb-NO"/>
              <a:t> </a:t>
            </a:r>
            <a:r>
              <a:rPr lang="nb-NO" err="1"/>
              <a:t>challenges</a:t>
            </a:r>
            <a:endParaRPr lang="nb-NO"/>
          </a:p>
          <a:p>
            <a:endParaRPr lang="nb-NO"/>
          </a:p>
          <a:p>
            <a:r>
              <a:rPr lang="nb-NO" err="1"/>
              <a:t>Next</a:t>
            </a:r>
            <a:r>
              <a:rPr lang="nb-NO"/>
              <a:t> slide</a:t>
            </a:r>
          </a:p>
        </p:txBody>
      </p:sp>
      <p:sp>
        <p:nvSpPr>
          <p:cNvPr id="4" name="Slide Number Placeholder 3"/>
          <p:cNvSpPr>
            <a:spLocks noGrp="1"/>
          </p:cNvSpPr>
          <p:nvPr>
            <p:ph type="sldNum" sz="quarter" idx="5"/>
          </p:nvPr>
        </p:nvSpPr>
        <p:spPr/>
        <p:txBody>
          <a:bodyPr/>
          <a:lstStyle/>
          <a:p>
            <a:fld id="{9C5BA0D3-50A0-4F7E-AC68-BF3955C0CD81}" type="slidenum">
              <a:rPr lang="en-US" smtClean="0"/>
              <a:t>5</a:t>
            </a:fld>
            <a:endParaRPr lang="en-US"/>
          </a:p>
        </p:txBody>
      </p:sp>
    </p:spTree>
    <p:extLst>
      <p:ext uri="{BB962C8B-B14F-4D97-AF65-F5344CB8AC3E}">
        <p14:creationId xmlns:p14="http://schemas.microsoft.com/office/powerpoint/2010/main" val="235956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Limiting</a:t>
            </a:r>
            <a:r>
              <a:rPr lang="nb-NO"/>
              <a:t> </a:t>
            </a:r>
            <a:r>
              <a:rPr lang="nb-NO" err="1"/>
              <a:t>the</a:t>
            </a:r>
            <a:r>
              <a:rPr lang="nb-NO"/>
              <a:t> goal </a:t>
            </a:r>
            <a:r>
              <a:rPr lang="nb-NO" err="1"/>
              <a:t>of</a:t>
            </a:r>
            <a:r>
              <a:rPr lang="nb-NO"/>
              <a:t> </a:t>
            </a:r>
            <a:r>
              <a:rPr lang="nb-NO" err="1"/>
              <a:t>this</a:t>
            </a:r>
            <a:r>
              <a:rPr lang="nb-NO"/>
              <a:t>, </a:t>
            </a:r>
            <a:r>
              <a:rPr lang="nb-NO" err="1"/>
              <a:t>this</a:t>
            </a:r>
            <a:r>
              <a:rPr lang="nb-NO"/>
              <a:t> is </a:t>
            </a:r>
            <a:r>
              <a:rPr lang="nb-NO" err="1"/>
              <a:t>what</a:t>
            </a:r>
            <a:r>
              <a:rPr lang="nb-NO"/>
              <a:t> </a:t>
            </a:r>
            <a:r>
              <a:rPr lang="nb-NO" err="1"/>
              <a:t>we</a:t>
            </a:r>
            <a:r>
              <a:rPr lang="nb-NO"/>
              <a:t> </a:t>
            </a:r>
            <a:r>
              <a:rPr lang="nb-NO" err="1"/>
              <a:t>define</a:t>
            </a:r>
            <a:r>
              <a:rPr lang="nb-NO"/>
              <a:t> as a </a:t>
            </a:r>
            <a:r>
              <a:rPr lang="nb-NO" err="1"/>
              <a:t>brain</a:t>
            </a:r>
            <a:r>
              <a:rPr lang="nb-NO"/>
              <a:t> </a:t>
            </a:r>
            <a:r>
              <a:rPr lang="nb-NO" err="1"/>
              <a:t>surgery</a:t>
            </a:r>
            <a:r>
              <a:rPr lang="nb-NO"/>
              <a:t>. </a:t>
            </a:r>
          </a:p>
          <a:p>
            <a:endParaRPr lang="nb-NO"/>
          </a:p>
          <a:p>
            <a:r>
              <a:rPr lang="nb-NO"/>
              <a:t>This is a MRI </a:t>
            </a:r>
            <a:r>
              <a:rPr lang="nb-NO" err="1"/>
              <a:t>scan</a:t>
            </a:r>
            <a:r>
              <a:rPr lang="nb-NO"/>
              <a:t> </a:t>
            </a:r>
            <a:r>
              <a:rPr lang="nb-NO" err="1"/>
              <a:t>of</a:t>
            </a:r>
            <a:r>
              <a:rPr lang="nb-NO"/>
              <a:t> a </a:t>
            </a:r>
            <a:r>
              <a:rPr lang="nb-NO" err="1"/>
              <a:t>brain</a:t>
            </a:r>
            <a:r>
              <a:rPr lang="nb-NO"/>
              <a:t>, and </a:t>
            </a:r>
            <a:r>
              <a:rPr lang="nb-NO" err="1"/>
              <a:t>the</a:t>
            </a:r>
            <a:r>
              <a:rPr lang="nb-NO"/>
              <a:t> green line </a:t>
            </a:r>
            <a:r>
              <a:rPr lang="nb-NO" err="1"/>
              <a:t>defines</a:t>
            </a:r>
            <a:r>
              <a:rPr lang="nb-NO"/>
              <a:t> a </a:t>
            </a:r>
            <a:r>
              <a:rPr lang="nb-NO" err="1"/>
              <a:t>fake</a:t>
            </a:r>
            <a:r>
              <a:rPr lang="nb-NO"/>
              <a:t> safe </a:t>
            </a:r>
            <a:r>
              <a:rPr lang="nb-NO" err="1"/>
              <a:t>insertion</a:t>
            </a:r>
            <a:r>
              <a:rPr lang="nb-NO"/>
              <a:t> </a:t>
            </a:r>
            <a:r>
              <a:rPr lang="nb-NO" err="1"/>
              <a:t>path</a:t>
            </a:r>
            <a:r>
              <a:rPr lang="nb-NO"/>
              <a:t>. </a:t>
            </a:r>
          </a:p>
          <a:p>
            <a:r>
              <a:rPr lang="nb-NO"/>
              <a:t>The start and end </a:t>
            </a:r>
            <a:r>
              <a:rPr lang="nb-NO" err="1"/>
              <a:t>of</a:t>
            </a:r>
            <a:r>
              <a:rPr lang="nb-NO"/>
              <a:t> </a:t>
            </a:r>
            <a:r>
              <a:rPr lang="nb-NO" err="1"/>
              <a:t>this</a:t>
            </a:r>
            <a:r>
              <a:rPr lang="nb-NO"/>
              <a:t> line </a:t>
            </a:r>
            <a:r>
              <a:rPr lang="nb-NO" err="1"/>
              <a:t>we</a:t>
            </a:r>
            <a:r>
              <a:rPr lang="nb-NO"/>
              <a:t> </a:t>
            </a:r>
            <a:r>
              <a:rPr lang="nb-NO" err="1"/>
              <a:t>call</a:t>
            </a:r>
            <a:r>
              <a:rPr lang="nb-NO"/>
              <a:t> </a:t>
            </a:r>
            <a:r>
              <a:rPr lang="nb-NO" err="1"/>
              <a:t>the</a:t>
            </a:r>
            <a:r>
              <a:rPr lang="nb-NO"/>
              <a:t> target and </a:t>
            </a:r>
            <a:r>
              <a:rPr lang="nb-NO" err="1"/>
              <a:t>entry</a:t>
            </a:r>
            <a:r>
              <a:rPr lang="nb-NO"/>
              <a:t> </a:t>
            </a:r>
            <a:r>
              <a:rPr lang="nb-NO" err="1"/>
              <a:t>points</a:t>
            </a:r>
            <a:r>
              <a:rPr lang="nb-NO"/>
              <a:t>. </a:t>
            </a:r>
          </a:p>
          <a:p>
            <a:endParaRPr lang="nb-NO"/>
          </a:p>
          <a:p>
            <a:r>
              <a:rPr lang="nb-NO"/>
              <a:t>So </a:t>
            </a:r>
            <a:r>
              <a:rPr lang="nb-NO" err="1"/>
              <a:t>our</a:t>
            </a:r>
            <a:r>
              <a:rPr lang="nb-NO"/>
              <a:t> goal is to have </a:t>
            </a:r>
            <a:r>
              <a:rPr lang="nb-NO" err="1"/>
              <a:t>the</a:t>
            </a:r>
            <a:r>
              <a:rPr lang="nb-NO"/>
              <a:t> robot pose so </a:t>
            </a:r>
            <a:r>
              <a:rPr lang="nb-NO" err="1"/>
              <a:t>that</a:t>
            </a:r>
            <a:r>
              <a:rPr lang="nb-NO"/>
              <a:t> </a:t>
            </a:r>
            <a:r>
              <a:rPr lang="nb-NO" err="1"/>
              <a:t>its</a:t>
            </a:r>
            <a:r>
              <a:rPr lang="nb-NO"/>
              <a:t> end-</a:t>
            </a:r>
            <a:r>
              <a:rPr lang="nb-NO" err="1"/>
              <a:t>effector</a:t>
            </a:r>
            <a:r>
              <a:rPr lang="nb-NO"/>
              <a:t> </a:t>
            </a:r>
            <a:r>
              <a:rPr lang="nb-NO" err="1"/>
              <a:t>tool</a:t>
            </a:r>
            <a:r>
              <a:rPr lang="nb-NO"/>
              <a:t> </a:t>
            </a:r>
            <a:r>
              <a:rPr lang="nb-NO" err="1"/>
              <a:t>can</a:t>
            </a:r>
            <a:r>
              <a:rPr lang="nb-NO"/>
              <a:t> </a:t>
            </a:r>
            <a:r>
              <a:rPr lang="nb-NO" err="1"/>
              <a:t>accomedate</a:t>
            </a:r>
            <a:r>
              <a:rPr lang="nb-NO"/>
              <a:t> </a:t>
            </a:r>
            <a:r>
              <a:rPr lang="nb-NO" err="1"/>
              <a:t>brain</a:t>
            </a:r>
            <a:r>
              <a:rPr lang="nb-NO"/>
              <a:t> </a:t>
            </a:r>
            <a:r>
              <a:rPr lang="nb-NO" err="1"/>
              <a:t>surgery</a:t>
            </a:r>
            <a:r>
              <a:rPr lang="nb-NO"/>
              <a:t>.</a:t>
            </a:r>
          </a:p>
          <a:p>
            <a:endParaRPr lang="en-US"/>
          </a:p>
        </p:txBody>
      </p:sp>
      <p:sp>
        <p:nvSpPr>
          <p:cNvPr id="4" name="Slide Number Placeholder 3"/>
          <p:cNvSpPr>
            <a:spLocks noGrp="1"/>
          </p:cNvSpPr>
          <p:nvPr>
            <p:ph type="sldNum" sz="quarter" idx="5"/>
          </p:nvPr>
        </p:nvSpPr>
        <p:spPr/>
        <p:txBody>
          <a:bodyPr/>
          <a:lstStyle/>
          <a:p>
            <a:fld id="{9C5BA0D3-50A0-4F7E-AC68-BF3955C0CD81}" type="slidenum">
              <a:rPr lang="en-US" smtClean="0"/>
              <a:t>6</a:t>
            </a:fld>
            <a:endParaRPr lang="en-US"/>
          </a:p>
        </p:txBody>
      </p:sp>
    </p:spTree>
    <p:extLst>
      <p:ext uri="{BB962C8B-B14F-4D97-AF65-F5344CB8AC3E}">
        <p14:creationId xmlns:p14="http://schemas.microsoft.com/office/powerpoint/2010/main" val="1545457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This is a </a:t>
            </a:r>
            <a:r>
              <a:rPr lang="nb-NO" dirty="0" err="1"/>
              <a:t>Braccio</a:t>
            </a:r>
            <a:r>
              <a:rPr lang="nb-NO" dirty="0"/>
              <a:t> </a:t>
            </a:r>
            <a:r>
              <a:rPr lang="nb-NO" dirty="0" err="1"/>
              <a:t>Tinkerkit</a:t>
            </a:r>
            <a:r>
              <a:rPr lang="nb-NO" dirty="0"/>
              <a:t> </a:t>
            </a:r>
            <a:r>
              <a:rPr lang="nb-NO" dirty="0" err="1"/>
              <a:t>robotic</a:t>
            </a:r>
            <a:r>
              <a:rPr lang="nb-NO" dirty="0"/>
              <a:t> arm.  It is </a:t>
            </a:r>
            <a:r>
              <a:rPr lang="nb-NO" dirty="0" err="1"/>
              <a:t>controlled</a:t>
            </a:r>
            <a:r>
              <a:rPr lang="nb-NO" dirty="0"/>
              <a:t> by an </a:t>
            </a:r>
            <a:r>
              <a:rPr lang="nb-NO" dirty="0" err="1"/>
              <a:t>arduino</a:t>
            </a:r>
            <a:endParaRPr lang="nb-NO" dirty="0"/>
          </a:p>
          <a:p>
            <a:r>
              <a:rPr lang="nb-NO" dirty="0"/>
              <a:t>Show in real </a:t>
            </a:r>
            <a:r>
              <a:rPr lang="nb-NO" dirty="0" err="1"/>
              <a:t>life</a:t>
            </a:r>
            <a:endParaRPr lang="en-US" dirty="0"/>
          </a:p>
        </p:txBody>
      </p:sp>
      <p:sp>
        <p:nvSpPr>
          <p:cNvPr id="4" name="Slide Number Placeholder 3"/>
          <p:cNvSpPr>
            <a:spLocks noGrp="1"/>
          </p:cNvSpPr>
          <p:nvPr>
            <p:ph type="sldNum" sz="quarter" idx="5"/>
          </p:nvPr>
        </p:nvSpPr>
        <p:spPr/>
        <p:txBody>
          <a:bodyPr/>
          <a:lstStyle/>
          <a:p>
            <a:fld id="{9C5BA0D3-50A0-4F7E-AC68-BF3955C0CD81}" type="slidenum">
              <a:rPr lang="en-US" smtClean="0"/>
              <a:t>7</a:t>
            </a:fld>
            <a:endParaRPr lang="en-US"/>
          </a:p>
        </p:txBody>
      </p:sp>
    </p:spTree>
    <p:extLst>
      <p:ext uri="{BB962C8B-B14F-4D97-AF65-F5344CB8AC3E}">
        <p14:creationId xmlns:p14="http://schemas.microsoft.com/office/powerpoint/2010/main" val="3596013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a:p>
            <a:r>
              <a:rPr lang="nb-NO" dirty="0"/>
              <a:t>Robot </a:t>
            </a:r>
            <a:r>
              <a:rPr lang="nb-NO" dirty="0" err="1"/>
              <a:t>kinematics</a:t>
            </a:r>
            <a:r>
              <a:rPr lang="nb-NO" dirty="0"/>
              <a:t> is </a:t>
            </a:r>
            <a:r>
              <a:rPr lang="nb-NO" dirty="0" err="1"/>
              <a:t>the</a:t>
            </a:r>
            <a:r>
              <a:rPr lang="nb-NO" dirty="0"/>
              <a:t> mathematics </a:t>
            </a:r>
            <a:r>
              <a:rPr lang="nb-NO" dirty="0" err="1"/>
              <a:t>defining</a:t>
            </a:r>
            <a:r>
              <a:rPr lang="nb-NO" dirty="0"/>
              <a:t> </a:t>
            </a:r>
            <a:r>
              <a:rPr lang="nb-NO" dirty="0" err="1"/>
              <a:t>the</a:t>
            </a:r>
            <a:r>
              <a:rPr lang="nb-NO" dirty="0"/>
              <a:t> pose </a:t>
            </a:r>
            <a:r>
              <a:rPr lang="nb-NO" dirty="0" err="1"/>
              <a:t>of</a:t>
            </a:r>
            <a:r>
              <a:rPr lang="nb-NO" dirty="0"/>
              <a:t> a robot.</a:t>
            </a:r>
          </a:p>
          <a:p>
            <a:r>
              <a:rPr lang="en-US" dirty="0"/>
              <a:t>In robot kinematics, each part of the robot is referred to as a link in the robotic chain</a:t>
            </a:r>
          </a:p>
          <a:p>
            <a:r>
              <a:rPr lang="en-US" dirty="0"/>
              <a:t>At the end of each link, excluding the last link, sits a stepper-motor</a:t>
            </a:r>
          </a:p>
          <a:p>
            <a:endParaRPr lang="en-US" dirty="0"/>
          </a:p>
          <a:p>
            <a:r>
              <a:rPr lang="en-US" dirty="0"/>
              <a:t>Mathematical calculations have been made in order to figure out where the end-effector of the robot is, when the motors are at certain angles..</a:t>
            </a:r>
          </a:p>
          <a:p>
            <a:endParaRPr lang="en-US" dirty="0"/>
          </a:p>
          <a:p>
            <a:r>
              <a:rPr lang="en-US" dirty="0"/>
              <a:t>Forward Kinematics: </a:t>
            </a:r>
          </a:p>
          <a:p>
            <a:r>
              <a:rPr lang="en-US" dirty="0"/>
              <a:t>Forward kinematics allows us to find the position of the robot’s end-effector, from the angles each link is at. </a:t>
            </a:r>
          </a:p>
          <a:p>
            <a:r>
              <a:rPr lang="en-US" dirty="0"/>
              <a:t>Starting with defining a common-space for the brain and robot. </a:t>
            </a:r>
          </a:p>
          <a:p>
            <a:r>
              <a:rPr lang="en-US" dirty="0"/>
              <a:t>This space’s </a:t>
            </a:r>
            <a:r>
              <a:rPr lang="en-US" dirty="0" err="1"/>
              <a:t>origo</a:t>
            </a:r>
            <a:r>
              <a:rPr lang="en-US" dirty="0"/>
              <a:t> as at the base of the robot.</a:t>
            </a:r>
          </a:p>
          <a:p>
            <a:endParaRPr lang="en-US" dirty="0"/>
          </a:p>
          <a:p>
            <a:r>
              <a:rPr lang="en-US" dirty="0"/>
              <a:t>This starts with a rotation matrix and a translation vector</a:t>
            </a:r>
          </a:p>
          <a:p>
            <a:r>
              <a:rPr lang="en-US" dirty="0"/>
              <a:t>Combing these we get a transformation matrix. </a:t>
            </a:r>
          </a:p>
          <a:p>
            <a:endParaRPr lang="en-US" dirty="0"/>
          </a:p>
          <a:p>
            <a:r>
              <a:rPr lang="en-US" dirty="0"/>
              <a:t>This way the robot can be completely represented as a chain of matrix multiplications.</a:t>
            </a:r>
          </a:p>
          <a:p>
            <a:r>
              <a:rPr lang="en-US" dirty="0"/>
              <a:t>This is the robot’s FK equation. </a:t>
            </a:r>
          </a:p>
          <a:p>
            <a:r>
              <a:rPr lang="en-US" dirty="0"/>
              <a:t>-&gt; T EQUATION PICTURE</a:t>
            </a:r>
          </a:p>
          <a:p>
            <a:endParaRPr lang="en-US" dirty="0"/>
          </a:p>
          <a:p>
            <a:r>
              <a:rPr lang="en-US" dirty="0"/>
              <a:t>Inverse Kinematics:</a:t>
            </a:r>
          </a:p>
          <a:p>
            <a:r>
              <a:rPr lang="en-US" dirty="0"/>
              <a:t>Inverse Kinematics allows us to find the </a:t>
            </a:r>
            <a:r>
              <a:rPr lang="en-US" dirty="0" err="1"/>
              <a:t>necassery</a:t>
            </a:r>
            <a:r>
              <a:rPr lang="en-US" dirty="0"/>
              <a:t> angles of the links, in order for the end-effector to be at a specific location. </a:t>
            </a:r>
          </a:p>
          <a:p>
            <a:r>
              <a:rPr lang="en-US" dirty="0"/>
              <a:t>The previously found Forward Kinematic contains the information we need for calculating the inverse kinematics. </a:t>
            </a:r>
          </a:p>
          <a:p>
            <a:r>
              <a:rPr lang="en-US" dirty="0"/>
              <a:t>However, using a math-software which can </a:t>
            </a:r>
            <a:r>
              <a:rPr lang="en-US" dirty="0" err="1"/>
              <a:t>symbolicly</a:t>
            </a:r>
            <a:r>
              <a:rPr lang="en-US" dirty="0"/>
              <a:t> show the equation, grants this </a:t>
            </a:r>
          </a:p>
          <a:p>
            <a:pPr marL="171450" indent="-171450">
              <a:buFont typeface="Wingdings" panose="05000000000000000000" pitchFamily="2" charset="2"/>
              <a:buChar char="è"/>
            </a:pPr>
            <a:r>
              <a:rPr lang="en-US" dirty="0"/>
              <a:t>LARGE EQUATION PICTURE</a:t>
            </a:r>
          </a:p>
          <a:p>
            <a:pPr marL="171450" indent="-171450">
              <a:buFont typeface="Wingdings" panose="05000000000000000000" pitchFamily="2" charset="2"/>
              <a:buChar char="è"/>
            </a:pPr>
            <a:endParaRPr lang="en-US" dirty="0"/>
          </a:p>
          <a:p>
            <a:pPr marL="0" indent="0">
              <a:buFont typeface="Wingdings" panose="05000000000000000000" pitchFamily="2" charset="2"/>
              <a:buNone/>
            </a:pPr>
            <a:r>
              <a:rPr lang="en-US" dirty="0"/>
              <a:t>To combat this impossibly difficult equation, we instead model the robot with a </a:t>
            </a:r>
            <a:r>
              <a:rPr lang="en-US" dirty="0" err="1"/>
              <a:t>Denavitt</a:t>
            </a:r>
            <a:r>
              <a:rPr lang="en-US" dirty="0"/>
              <a:t> </a:t>
            </a:r>
            <a:r>
              <a:rPr lang="en-US" dirty="0" err="1"/>
              <a:t>Hartenberg</a:t>
            </a:r>
            <a:r>
              <a:rPr lang="en-US" dirty="0"/>
              <a:t> model</a:t>
            </a:r>
          </a:p>
          <a:p>
            <a:pPr marL="0" indent="0">
              <a:buFont typeface="Wingdings" panose="05000000000000000000" pitchFamily="2" charset="2"/>
              <a:buNone/>
            </a:pPr>
            <a:r>
              <a:rPr lang="en-US" dirty="0"/>
              <a:t>This simplifies some of the calculations by imposing certain rules on the model, however the robot does not obey these rules in “real-life” therefore </a:t>
            </a:r>
          </a:p>
          <a:p>
            <a:pPr marL="0" indent="0">
              <a:buFont typeface="Wingdings" panose="05000000000000000000" pitchFamily="2" charset="2"/>
              <a:buNone/>
            </a:pPr>
            <a:r>
              <a:rPr lang="en-US" dirty="0"/>
              <a:t>Again this is made into matrices and the final equation is a chain of matrix multiplication</a:t>
            </a:r>
          </a:p>
          <a:p>
            <a:pPr marL="0" indent="0">
              <a:buFont typeface="Wingdings" panose="05000000000000000000" pitchFamily="2" charset="2"/>
              <a:buNone/>
            </a:pPr>
            <a:r>
              <a:rPr lang="en-US" dirty="0"/>
              <a:t>This gives an easier equation to work with </a:t>
            </a:r>
            <a:r>
              <a:rPr lang="en-US" dirty="0" err="1"/>
              <a:t>inorder</a:t>
            </a:r>
            <a:r>
              <a:rPr lang="en-US" dirty="0"/>
              <a:t> to calculate the DH - Inverse Kinematics</a:t>
            </a:r>
          </a:p>
          <a:p>
            <a:endParaRPr lang="en-US" dirty="0"/>
          </a:p>
        </p:txBody>
      </p:sp>
      <p:sp>
        <p:nvSpPr>
          <p:cNvPr id="4" name="Slide Number Placeholder 3"/>
          <p:cNvSpPr>
            <a:spLocks noGrp="1"/>
          </p:cNvSpPr>
          <p:nvPr>
            <p:ph type="sldNum" sz="quarter" idx="5"/>
          </p:nvPr>
        </p:nvSpPr>
        <p:spPr/>
        <p:txBody>
          <a:bodyPr/>
          <a:lstStyle/>
          <a:p>
            <a:fld id="{9C5BA0D3-50A0-4F7E-AC68-BF3955C0CD81}" type="slidenum">
              <a:rPr lang="en-US" smtClean="0"/>
              <a:t>8</a:t>
            </a:fld>
            <a:endParaRPr lang="en-US"/>
          </a:p>
        </p:txBody>
      </p:sp>
    </p:spTree>
    <p:extLst>
      <p:ext uri="{BB962C8B-B14F-4D97-AF65-F5344CB8AC3E}">
        <p14:creationId xmlns:p14="http://schemas.microsoft.com/office/powerpoint/2010/main" val="3015073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We</a:t>
            </a:r>
            <a:r>
              <a:rPr lang="nb-NO"/>
              <a:t> </a:t>
            </a:r>
            <a:r>
              <a:rPr lang="nb-NO" err="1"/>
              <a:t>started</a:t>
            </a:r>
            <a:r>
              <a:rPr lang="nb-NO"/>
              <a:t> </a:t>
            </a:r>
            <a:r>
              <a:rPr lang="nb-NO" err="1"/>
              <a:t>with</a:t>
            </a:r>
            <a:r>
              <a:rPr lang="nb-NO"/>
              <a:t> </a:t>
            </a:r>
            <a:r>
              <a:rPr lang="nb-NO" err="1"/>
              <a:t>this</a:t>
            </a:r>
            <a:r>
              <a:rPr lang="nb-NO"/>
              <a:t> robot, </a:t>
            </a:r>
            <a:r>
              <a:rPr lang="nb-NO" err="1"/>
              <a:t>the</a:t>
            </a:r>
            <a:r>
              <a:rPr lang="nb-NO"/>
              <a:t> TINKERKTI BRACCIO</a:t>
            </a:r>
          </a:p>
          <a:p>
            <a:endParaRPr lang="nb-NO"/>
          </a:p>
          <a:p>
            <a:r>
              <a:rPr lang="nb-NO" err="1"/>
              <a:t>Hopefully</a:t>
            </a:r>
            <a:r>
              <a:rPr lang="nb-NO"/>
              <a:t> </a:t>
            </a:r>
            <a:r>
              <a:rPr lang="nb-NO" err="1"/>
              <a:t>you</a:t>
            </a:r>
            <a:r>
              <a:rPr lang="nb-NO"/>
              <a:t> all </a:t>
            </a:r>
            <a:r>
              <a:rPr lang="nb-NO" err="1"/>
              <a:t>can</a:t>
            </a:r>
            <a:r>
              <a:rPr lang="nb-NO"/>
              <a:t> </a:t>
            </a:r>
            <a:r>
              <a:rPr lang="nb-NO" err="1"/>
              <a:t>excuse</a:t>
            </a:r>
            <a:r>
              <a:rPr lang="nb-NO"/>
              <a:t> </a:t>
            </a:r>
            <a:r>
              <a:rPr lang="nb-NO" err="1"/>
              <a:t>the</a:t>
            </a:r>
            <a:r>
              <a:rPr lang="nb-NO"/>
              <a:t> </a:t>
            </a:r>
            <a:r>
              <a:rPr lang="nb-NO" err="1"/>
              <a:t>techincal</a:t>
            </a:r>
            <a:r>
              <a:rPr lang="nb-NO"/>
              <a:t> rant </a:t>
            </a:r>
            <a:r>
              <a:rPr lang="nb-NO" err="1"/>
              <a:t>about</a:t>
            </a:r>
            <a:r>
              <a:rPr lang="nb-NO"/>
              <a:t> to </a:t>
            </a:r>
            <a:r>
              <a:rPr lang="nb-NO" err="1"/>
              <a:t>begin</a:t>
            </a:r>
            <a:endParaRPr lang="nb-NO"/>
          </a:p>
          <a:p>
            <a:endParaRPr lang="nb-NO"/>
          </a:p>
          <a:p>
            <a:r>
              <a:rPr lang="nb-NO"/>
              <a:t>Robot </a:t>
            </a:r>
            <a:r>
              <a:rPr lang="nb-NO" err="1"/>
              <a:t>kinematics</a:t>
            </a:r>
            <a:r>
              <a:rPr lang="nb-NO"/>
              <a:t> is </a:t>
            </a:r>
            <a:r>
              <a:rPr lang="nb-NO" err="1"/>
              <a:t>the</a:t>
            </a:r>
            <a:r>
              <a:rPr lang="nb-NO"/>
              <a:t> mathematics </a:t>
            </a:r>
            <a:r>
              <a:rPr lang="nb-NO" err="1"/>
              <a:t>defining</a:t>
            </a:r>
            <a:r>
              <a:rPr lang="nb-NO"/>
              <a:t> </a:t>
            </a:r>
            <a:r>
              <a:rPr lang="nb-NO" err="1"/>
              <a:t>the</a:t>
            </a:r>
            <a:r>
              <a:rPr lang="nb-NO"/>
              <a:t> pose </a:t>
            </a:r>
            <a:r>
              <a:rPr lang="nb-NO" err="1"/>
              <a:t>of</a:t>
            </a:r>
            <a:r>
              <a:rPr lang="nb-NO"/>
              <a:t> a robot.</a:t>
            </a:r>
          </a:p>
          <a:p>
            <a:r>
              <a:rPr lang="en-US"/>
              <a:t>In robot kinematics, each part of the robot is referred to as a link in the robotic chain</a:t>
            </a:r>
          </a:p>
          <a:p>
            <a:r>
              <a:rPr lang="en-US"/>
              <a:t>At the end of each link, excluding the last link, sits a stepper-motor</a:t>
            </a:r>
          </a:p>
          <a:p>
            <a:endParaRPr lang="en-US"/>
          </a:p>
          <a:p>
            <a:r>
              <a:rPr lang="en-US"/>
              <a:t>Mathematical calculations have been made in order to figure out where the end-effector of the robot is, when the motors are at certain angles..</a:t>
            </a:r>
          </a:p>
          <a:p>
            <a:endParaRPr lang="en-US"/>
          </a:p>
          <a:p>
            <a:r>
              <a:rPr lang="en-US"/>
              <a:t>Forward Kinematics: </a:t>
            </a:r>
          </a:p>
          <a:p>
            <a:r>
              <a:rPr lang="en-US"/>
              <a:t>Forward kinematics allows us to find the position of the robot’s end-effector, from the angles each link is at. </a:t>
            </a:r>
          </a:p>
          <a:p>
            <a:r>
              <a:rPr lang="en-US"/>
              <a:t>Starting with defining a common-space for the brain and robot. </a:t>
            </a:r>
          </a:p>
          <a:p>
            <a:r>
              <a:rPr lang="en-US"/>
              <a:t>This space’s </a:t>
            </a:r>
            <a:r>
              <a:rPr lang="en-US" err="1"/>
              <a:t>origo</a:t>
            </a:r>
            <a:r>
              <a:rPr lang="en-US"/>
              <a:t> as at the base of the robot.</a:t>
            </a:r>
          </a:p>
          <a:p>
            <a:endParaRPr lang="en-US"/>
          </a:p>
          <a:p>
            <a:r>
              <a:rPr lang="en-US"/>
              <a:t>This starts with a rotation matrix and a translation vector</a:t>
            </a:r>
          </a:p>
          <a:p>
            <a:r>
              <a:rPr lang="en-US"/>
              <a:t>Combing these we get a transformation matrix. </a:t>
            </a:r>
          </a:p>
          <a:p>
            <a:endParaRPr lang="en-US"/>
          </a:p>
          <a:p>
            <a:r>
              <a:rPr lang="en-US"/>
              <a:t>This way the robot can be completely represented as a chain of matrix multiplications.</a:t>
            </a:r>
          </a:p>
          <a:p>
            <a:r>
              <a:rPr lang="en-US"/>
              <a:t>This is the robot’s FK equation. </a:t>
            </a:r>
          </a:p>
          <a:p>
            <a:r>
              <a:rPr lang="en-US"/>
              <a:t>-&gt; T EQUATION PICTURE</a:t>
            </a:r>
          </a:p>
          <a:p>
            <a:endParaRPr lang="en-US"/>
          </a:p>
          <a:p>
            <a:r>
              <a:rPr lang="en-US"/>
              <a:t>Inverse Kinematics:</a:t>
            </a:r>
          </a:p>
          <a:p>
            <a:r>
              <a:rPr lang="en-US"/>
              <a:t>Inverse Kinematics allows us to find the </a:t>
            </a:r>
            <a:r>
              <a:rPr lang="en-US" err="1"/>
              <a:t>necassery</a:t>
            </a:r>
            <a:r>
              <a:rPr lang="en-US"/>
              <a:t> angles of the links, in order for the end-effector to be at a specific location. </a:t>
            </a:r>
          </a:p>
          <a:p>
            <a:r>
              <a:rPr lang="en-US"/>
              <a:t>The previously found Forward Kinematic contains the information we need for calculating the inverse kinematics. </a:t>
            </a:r>
          </a:p>
          <a:p>
            <a:r>
              <a:rPr lang="en-US"/>
              <a:t>However, using a math-software which can </a:t>
            </a:r>
            <a:r>
              <a:rPr lang="en-US" err="1"/>
              <a:t>symbolicly</a:t>
            </a:r>
            <a:r>
              <a:rPr lang="en-US"/>
              <a:t> show the equation, grants this </a:t>
            </a:r>
          </a:p>
          <a:p>
            <a:pPr marL="171450" indent="-171450">
              <a:buFont typeface="Wingdings" panose="05000000000000000000" pitchFamily="2" charset="2"/>
              <a:buChar char="è"/>
            </a:pPr>
            <a:r>
              <a:rPr lang="en-US"/>
              <a:t>LARGE EQUATION PICTURE</a:t>
            </a:r>
          </a:p>
          <a:p>
            <a:pPr marL="171450" indent="-171450">
              <a:buFont typeface="Wingdings" panose="05000000000000000000" pitchFamily="2" charset="2"/>
              <a:buChar char="è"/>
            </a:pPr>
            <a:endParaRPr lang="en-US"/>
          </a:p>
          <a:p>
            <a:pPr marL="0" indent="0">
              <a:buFont typeface="Wingdings" panose="05000000000000000000" pitchFamily="2" charset="2"/>
              <a:buNone/>
            </a:pPr>
            <a:r>
              <a:rPr lang="en-US"/>
              <a:t>To combat this impossibly difficult equation, we instead model the robot with a </a:t>
            </a:r>
            <a:r>
              <a:rPr lang="en-US" err="1"/>
              <a:t>Denavitt</a:t>
            </a:r>
            <a:r>
              <a:rPr lang="en-US"/>
              <a:t> </a:t>
            </a:r>
            <a:r>
              <a:rPr lang="en-US" err="1"/>
              <a:t>Hartenberg</a:t>
            </a:r>
            <a:r>
              <a:rPr lang="en-US"/>
              <a:t> model</a:t>
            </a:r>
          </a:p>
          <a:p>
            <a:pPr marL="0" indent="0">
              <a:buFont typeface="Wingdings" panose="05000000000000000000" pitchFamily="2" charset="2"/>
              <a:buNone/>
            </a:pPr>
            <a:r>
              <a:rPr lang="en-US"/>
              <a:t>This simplifies some of the calculations by imposing certain rules on the model, however the robot does not obey these rules in “real-life” therefore </a:t>
            </a:r>
          </a:p>
          <a:p>
            <a:pPr marL="0" indent="0">
              <a:buFont typeface="Wingdings" panose="05000000000000000000" pitchFamily="2" charset="2"/>
              <a:buNone/>
            </a:pPr>
            <a:r>
              <a:rPr lang="en-US"/>
              <a:t>Again this is made into matrices and the final equation is a chain of matrix multiplication</a:t>
            </a:r>
          </a:p>
          <a:p>
            <a:pPr marL="0" indent="0">
              <a:buFont typeface="Wingdings" panose="05000000000000000000" pitchFamily="2" charset="2"/>
              <a:buNone/>
            </a:pPr>
            <a:r>
              <a:rPr lang="en-US"/>
              <a:t>This gives an easier equation to work with </a:t>
            </a:r>
            <a:r>
              <a:rPr lang="en-US" err="1"/>
              <a:t>inorder</a:t>
            </a:r>
            <a:r>
              <a:rPr lang="en-US"/>
              <a:t> to calculate the DH - Inverse Kinematics</a:t>
            </a:r>
          </a:p>
          <a:p>
            <a:endParaRPr lang="en-US"/>
          </a:p>
        </p:txBody>
      </p:sp>
      <p:sp>
        <p:nvSpPr>
          <p:cNvPr id="4" name="Slide Number Placeholder 3"/>
          <p:cNvSpPr>
            <a:spLocks noGrp="1"/>
          </p:cNvSpPr>
          <p:nvPr>
            <p:ph type="sldNum" sz="quarter" idx="5"/>
          </p:nvPr>
        </p:nvSpPr>
        <p:spPr/>
        <p:txBody>
          <a:bodyPr/>
          <a:lstStyle/>
          <a:p>
            <a:fld id="{9C5BA0D3-50A0-4F7E-AC68-BF3955C0CD81}" type="slidenum">
              <a:rPr lang="en-US" smtClean="0"/>
              <a:t>9</a:t>
            </a:fld>
            <a:endParaRPr lang="en-US"/>
          </a:p>
        </p:txBody>
      </p:sp>
    </p:spTree>
    <p:extLst>
      <p:ext uri="{BB962C8B-B14F-4D97-AF65-F5344CB8AC3E}">
        <p14:creationId xmlns:p14="http://schemas.microsoft.com/office/powerpoint/2010/main" val="1560972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We</a:t>
            </a:r>
            <a:r>
              <a:rPr lang="nb-NO" dirty="0"/>
              <a:t> </a:t>
            </a:r>
            <a:r>
              <a:rPr lang="nb-NO" dirty="0" err="1"/>
              <a:t>started</a:t>
            </a:r>
            <a:r>
              <a:rPr lang="nb-NO" dirty="0"/>
              <a:t> </a:t>
            </a:r>
            <a:r>
              <a:rPr lang="nb-NO" dirty="0" err="1"/>
              <a:t>with</a:t>
            </a:r>
            <a:r>
              <a:rPr lang="nb-NO" dirty="0"/>
              <a:t> </a:t>
            </a:r>
            <a:r>
              <a:rPr lang="nb-NO" dirty="0" err="1"/>
              <a:t>this</a:t>
            </a:r>
            <a:r>
              <a:rPr lang="nb-NO" dirty="0"/>
              <a:t> robot, </a:t>
            </a:r>
            <a:r>
              <a:rPr lang="nb-NO" dirty="0" err="1"/>
              <a:t>the</a:t>
            </a:r>
            <a:r>
              <a:rPr lang="nb-NO" dirty="0"/>
              <a:t> TINKERKTI BRACCIO</a:t>
            </a:r>
          </a:p>
          <a:p>
            <a:endParaRPr lang="nb-NO" dirty="0"/>
          </a:p>
          <a:p>
            <a:r>
              <a:rPr lang="nb-NO" dirty="0" err="1"/>
              <a:t>Hopefully</a:t>
            </a:r>
            <a:r>
              <a:rPr lang="nb-NO" dirty="0"/>
              <a:t> </a:t>
            </a:r>
            <a:r>
              <a:rPr lang="nb-NO" dirty="0" err="1"/>
              <a:t>you</a:t>
            </a:r>
            <a:r>
              <a:rPr lang="nb-NO" dirty="0"/>
              <a:t> all </a:t>
            </a:r>
            <a:r>
              <a:rPr lang="nb-NO" dirty="0" err="1"/>
              <a:t>can</a:t>
            </a:r>
            <a:r>
              <a:rPr lang="nb-NO" dirty="0"/>
              <a:t> </a:t>
            </a:r>
            <a:r>
              <a:rPr lang="nb-NO" dirty="0" err="1"/>
              <a:t>excuse</a:t>
            </a:r>
            <a:r>
              <a:rPr lang="nb-NO" dirty="0"/>
              <a:t> </a:t>
            </a:r>
            <a:r>
              <a:rPr lang="nb-NO" dirty="0" err="1"/>
              <a:t>the</a:t>
            </a:r>
            <a:r>
              <a:rPr lang="nb-NO" dirty="0"/>
              <a:t> </a:t>
            </a:r>
            <a:r>
              <a:rPr lang="nb-NO" dirty="0" err="1"/>
              <a:t>techincal</a:t>
            </a:r>
            <a:r>
              <a:rPr lang="nb-NO" dirty="0"/>
              <a:t> rant </a:t>
            </a:r>
            <a:r>
              <a:rPr lang="nb-NO" dirty="0" err="1"/>
              <a:t>about</a:t>
            </a:r>
            <a:r>
              <a:rPr lang="nb-NO" dirty="0"/>
              <a:t> to </a:t>
            </a:r>
            <a:r>
              <a:rPr lang="nb-NO" dirty="0" err="1"/>
              <a:t>begin</a:t>
            </a:r>
            <a:endParaRPr lang="nb-NO" dirty="0"/>
          </a:p>
          <a:p>
            <a:endParaRPr lang="nb-NO" dirty="0"/>
          </a:p>
          <a:p>
            <a:r>
              <a:rPr lang="nb-NO" dirty="0"/>
              <a:t>Robot </a:t>
            </a:r>
            <a:r>
              <a:rPr lang="nb-NO" dirty="0" err="1"/>
              <a:t>kinematics</a:t>
            </a:r>
            <a:r>
              <a:rPr lang="nb-NO" dirty="0"/>
              <a:t> is </a:t>
            </a:r>
            <a:r>
              <a:rPr lang="nb-NO" dirty="0" err="1"/>
              <a:t>the</a:t>
            </a:r>
            <a:r>
              <a:rPr lang="nb-NO" dirty="0"/>
              <a:t> mathematics </a:t>
            </a:r>
            <a:r>
              <a:rPr lang="nb-NO" dirty="0" err="1"/>
              <a:t>defining</a:t>
            </a:r>
            <a:r>
              <a:rPr lang="nb-NO" dirty="0"/>
              <a:t> </a:t>
            </a:r>
            <a:r>
              <a:rPr lang="nb-NO" dirty="0" err="1"/>
              <a:t>the</a:t>
            </a:r>
            <a:r>
              <a:rPr lang="nb-NO" dirty="0"/>
              <a:t> pose </a:t>
            </a:r>
            <a:r>
              <a:rPr lang="nb-NO" dirty="0" err="1"/>
              <a:t>of</a:t>
            </a:r>
            <a:r>
              <a:rPr lang="nb-NO" dirty="0"/>
              <a:t> a robot.</a:t>
            </a:r>
          </a:p>
          <a:p>
            <a:r>
              <a:rPr lang="en-US" dirty="0"/>
              <a:t>In robot kinematics, each part of the robot is referred to as a link in the robotic chain</a:t>
            </a:r>
          </a:p>
          <a:p>
            <a:r>
              <a:rPr lang="en-US" dirty="0"/>
              <a:t>At the end of each link, excluding the last link, sits a stepper-motor</a:t>
            </a:r>
          </a:p>
          <a:p>
            <a:endParaRPr lang="en-US" dirty="0"/>
          </a:p>
          <a:p>
            <a:r>
              <a:rPr lang="en-US" dirty="0"/>
              <a:t>Mathematical calculations have been made in order to figure out where the end-effector of the robot is, when the motors are at certain angles..</a:t>
            </a:r>
          </a:p>
          <a:p>
            <a:endParaRPr lang="en-US" dirty="0"/>
          </a:p>
          <a:p>
            <a:r>
              <a:rPr lang="en-US" dirty="0"/>
              <a:t>Forward Kinematics: </a:t>
            </a:r>
          </a:p>
          <a:p>
            <a:r>
              <a:rPr lang="en-US" dirty="0"/>
              <a:t>Forward kinematics allows us to find the position of the robot’s end-effector, from the angles each link is at. </a:t>
            </a:r>
          </a:p>
          <a:p>
            <a:r>
              <a:rPr lang="en-US" dirty="0"/>
              <a:t>Starting with defining a common-space for the brain and robot. </a:t>
            </a:r>
          </a:p>
          <a:p>
            <a:r>
              <a:rPr lang="en-US" dirty="0"/>
              <a:t>This space’s </a:t>
            </a:r>
            <a:r>
              <a:rPr lang="en-US" dirty="0" err="1"/>
              <a:t>origo</a:t>
            </a:r>
            <a:r>
              <a:rPr lang="en-US" dirty="0"/>
              <a:t> as at the base of the robot.</a:t>
            </a:r>
          </a:p>
          <a:p>
            <a:endParaRPr lang="en-US" dirty="0"/>
          </a:p>
          <a:p>
            <a:r>
              <a:rPr lang="en-US" dirty="0"/>
              <a:t>This starts with a rotation matrix and a translation vector</a:t>
            </a:r>
          </a:p>
          <a:p>
            <a:r>
              <a:rPr lang="en-US" dirty="0"/>
              <a:t>Combing these we get a transformation matrix. </a:t>
            </a:r>
          </a:p>
          <a:p>
            <a:endParaRPr lang="en-US" dirty="0"/>
          </a:p>
          <a:p>
            <a:r>
              <a:rPr lang="en-US" dirty="0"/>
              <a:t>This way the robot can be completely represented as a chain of matrix multiplications.</a:t>
            </a:r>
          </a:p>
          <a:p>
            <a:r>
              <a:rPr lang="en-US" dirty="0"/>
              <a:t>This is the robot’s FK equation. </a:t>
            </a:r>
          </a:p>
          <a:p>
            <a:r>
              <a:rPr lang="en-US" dirty="0"/>
              <a:t>-&gt; T EQUATION PICTURE</a:t>
            </a:r>
          </a:p>
          <a:p>
            <a:endParaRPr lang="en-US" dirty="0"/>
          </a:p>
          <a:p>
            <a:r>
              <a:rPr lang="en-US" dirty="0"/>
              <a:t>Inverse Kinematics:</a:t>
            </a:r>
          </a:p>
          <a:p>
            <a:r>
              <a:rPr lang="en-US" dirty="0"/>
              <a:t>Inverse Kinematics allows us to find the </a:t>
            </a:r>
            <a:r>
              <a:rPr lang="en-US" dirty="0" err="1"/>
              <a:t>necassery</a:t>
            </a:r>
            <a:r>
              <a:rPr lang="en-US" dirty="0"/>
              <a:t> angles of the links, in order for the end-effector to be at a specific location. </a:t>
            </a:r>
          </a:p>
          <a:p>
            <a:r>
              <a:rPr lang="en-US" dirty="0"/>
              <a:t>The previously found Forward Kinematic contains the information we need for calculating the inverse kinematics. </a:t>
            </a:r>
          </a:p>
          <a:p>
            <a:r>
              <a:rPr lang="en-US" dirty="0"/>
              <a:t>However, using a math-software which can </a:t>
            </a:r>
            <a:r>
              <a:rPr lang="en-US" dirty="0" err="1"/>
              <a:t>symbolicly</a:t>
            </a:r>
            <a:r>
              <a:rPr lang="en-US" dirty="0"/>
              <a:t> show the equation, grants this </a:t>
            </a:r>
          </a:p>
          <a:p>
            <a:pPr marL="171450" indent="-171450">
              <a:buFont typeface="Wingdings" panose="05000000000000000000" pitchFamily="2" charset="2"/>
              <a:buChar char="è"/>
            </a:pPr>
            <a:r>
              <a:rPr lang="en-US" dirty="0"/>
              <a:t>LARGE EQUATION PICTURE</a:t>
            </a:r>
          </a:p>
          <a:p>
            <a:pPr marL="0" indent="0">
              <a:buFont typeface="Wingdings" panose="05000000000000000000" pitchFamily="2" charset="2"/>
              <a:buNone/>
            </a:pPr>
            <a:r>
              <a:rPr lang="en-US" dirty="0"/>
              <a:t>This is an extremely difficult equation to solve, therefore simplification is needed. </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Next slide</a:t>
            </a:r>
          </a:p>
          <a:p>
            <a:pPr marL="171450" indent="-171450">
              <a:buFont typeface="Wingdings" panose="05000000000000000000" pitchFamily="2" charset="2"/>
              <a:buChar char="è"/>
            </a:pPr>
            <a:endParaRPr lang="en-US" dirty="0"/>
          </a:p>
          <a:p>
            <a:pPr marL="0" indent="0">
              <a:buFont typeface="Wingdings" panose="05000000000000000000" pitchFamily="2" charset="2"/>
              <a:buNone/>
            </a:pPr>
            <a:r>
              <a:rPr lang="en-US" dirty="0"/>
              <a:t>To combat this impossibly difficult equation, we instead model the robot with a </a:t>
            </a:r>
            <a:r>
              <a:rPr lang="en-US" dirty="0" err="1"/>
              <a:t>Denavitt</a:t>
            </a:r>
            <a:r>
              <a:rPr lang="en-US" dirty="0"/>
              <a:t> </a:t>
            </a:r>
            <a:r>
              <a:rPr lang="en-US" dirty="0" err="1"/>
              <a:t>Hartenberg</a:t>
            </a:r>
            <a:r>
              <a:rPr lang="en-US" dirty="0"/>
              <a:t> model</a:t>
            </a:r>
          </a:p>
          <a:p>
            <a:pPr marL="0" indent="0">
              <a:buFont typeface="Wingdings" panose="05000000000000000000" pitchFamily="2" charset="2"/>
              <a:buNone/>
            </a:pPr>
            <a:r>
              <a:rPr lang="en-US" dirty="0"/>
              <a:t>This simplifies some of the calculations by imposing certain rules on the model, however the robot does not obey these rules in “real-life” therefore </a:t>
            </a:r>
          </a:p>
          <a:p>
            <a:pPr marL="0" indent="0">
              <a:buFont typeface="Wingdings" panose="05000000000000000000" pitchFamily="2" charset="2"/>
              <a:buNone/>
            </a:pPr>
            <a:r>
              <a:rPr lang="en-US" dirty="0"/>
              <a:t>Again this is made into matrices and the final equation is a chain of matrix multiplication</a:t>
            </a:r>
          </a:p>
          <a:p>
            <a:pPr marL="0" indent="0">
              <a:buFont typeface="Wingdings" panose="05000000000000000000" pitchFamily="2" charset="2"/>
              <a:buNone/>
            </a:pPr>
            <a:r>
              <a:rPr lang="en-US" dirty="0"/>
              <a:t>This gives an easier equation to work with </a:t>
            </a:r>
            <a:r>
              <a:rPr lang="en-US" dirty="0" err="1"/>
              <a:t>inorder</a:t>
            </a:r>
            <a:r>
              <a:rPr lang="en-US" dirty="0"/>
              <a:t> to calculate the DH - Inverse Kinematics</a:t>
            </a:r>
          </a:p>
          <a:p>
            <a:endParaRPr lang="en-US" dirty="0"/>
          </a:p>
        </p:txBody>
      </p:sp>
      <p:sp>
        <p:nvSpPr>
          <p:cNvPr id="4" name="Slide Number Placeholder 3"/>
          <p:cNvSpPr>
            <a:spLocks noGrp="1"/>
          </p:cNvSpPr>
          <p:nvPr>
            <p:ph type="sldNum" sz="quarter" idx="5"/>
          </p:nvPr>
        </p:nvSpPr>
        <p:spPr/>
        <p:txBody>
          <a:bodyPr/>
          <a:lstStyle/>
          <a:p>
            <a:fld id="{9C5BA0D3-50A0-4F7E-AC68-BF3955C0CD81}" type="slidenum">
              <a:rPr lang="en-US" smtClean="0"/>
              <a:t>10</a:t>
            </a:fld>
            <a:endParaRPr lang="en-US"/>
          </a:p>
        </p:txBody>
      </p:sp>
    </p:spTree>
    <p:extLst>
      <p:ext uri="{BB962C8B-B14F-4D97-AF65-F5344CB8AC3E}">
        <p14:creationId xmlns:p14="http://schemas.microsoft.com/office/powerpoint/2010/main" val="1679230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1AE2F15-0505-4AEE-AF58-20C2C255B33E}"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350818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AE2F15-0505-4AEE-AF58-20C2C255B33E}"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2545273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1AE2F15-0505-4AEE-AF58-20C2C255B33E}"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2262485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B1AE2F15-0505-4AEE-AF58-20C2C255B33E}" type="datetimeFigureOut">
              <a:rPr lang="en-US" smtClean="0"/>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1009952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E2F15-0505-4AEE-AF58-20C2C255B33E}"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339646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E2F15-0505-4AEE-AF58-20C2C255B33E}"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955681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A86E-A181-9398-F7C5-8C37D156D1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D3F9FD-31D6-9D57-8EC8-95300249E1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8527F6-C15C-C1F0-2F42-F0DB613023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C8ED26-2D8F-1587-FD6E-78F0F1AD57F4}"/>
              </a:ext>
            </a:extLst>
          </p:cNvPr>
          <p:cNvSpPr>
            <a:spLocks noGrp="1"/>
          </p:cNvSpPr>
          <p:nvPr>
            <p:ph type="dt" sz="half" idx="10"/>
          </p:nvPr>
        </p:nvSpPr>
        <p:spPr/>
        <p:txBody>
          <a:bodyPr/>
          <a:lstStyle/>
          <a:p>
            <a:fld id="{B1AE2F15-0505-4AEE-AF58-20C2C255B33E}" type="datetimeFigureOut">
              <a:rPr lang="en-US" smtClean="0"/>
              <a:t>11/20/2023</a:t>
            </a:fld>
            <a:endParaRPr lang="en-US"/>
          </a:p>
        </p:txBody>
      </p:sp>
      <p:sp>
        <p:nvSpPr>
          <p:cNvPr id="6" name="Footer Placeholder 5">
            <a:extLst>
              <a:ext uri="{FF2B5EF4-FFF2-40B4-BE49-F238E27FC236}">
                <a16:creationId xmlns:a16="http://schemas.microsoft.com/office/drawing/2014/main" id="{2A6E5243-0080-24FF-3E24-F5A027D1E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DE12E9-27B2-2A91-FFBB-21D0AA69FEED}"/>
              </a:ext>
            </a:extLst>
          </p:cNvPr>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1453568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E2F15-0505-4AEE-AF58-20C2C255B33E}"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1929579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AE2F15-0505-4AEE-AF58-20C2C255B33E}"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3411873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AE2F15-0505-4AEE-AF58-20C2C255B33E}"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2245636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AE2F15-0505-4AEE-AF58-20C2C255B33E}" type="datetimeFigureOut">
              <a:rPr lang="en-US" smtClean="0"/>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1334091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AE2F15-0505-4AEE-AF58-20C2C255B33E}" type="datetimeFigureOut">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663340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E2F15-0505-4AEE-AF58-20C2C255B33E}" type="datetimeFigureOut">
              <a:rPr lang="en-US" smtClean="0"/>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177982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AE2F15-0505-4AEE-AF58-20C2C255B33E}"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111394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B1AE2F15-0505-4AEE-AF58-20C2C255B33E}" type="datetimeFigureOut">
              <a:rPr lang="en-US" smtClean="0"/>
              <a:t>11/20/2023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EA87BEAD-1539-43C0-8692-68AB6ED88E38}" type="slidenum">
              <a:rPr lang="en-US" smtClean="0"/>
              <a:t>‹#›</a:t>
            </a:fld>
            <a:endParaRPr lang="en-US"/>
          </a:p>
        </p:txBody>
      </p:sp>
    </p:spTree>
    <p:extLst>
      <p:ext uri="{BB962C8B-B14F-4D97-AF65-F5344CB8AC3E}">
        <p14:creationId xmlns:p14="http://schemas.microsoft.com/office/powerpoint/2010/main" val="1300814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1AE2F15-0505-4AEE-AF58-20C2C255B33E}" type="datetimeFigureOut">
              <a:rPr lang="en-US" smtClean="0"/>
              <a:t>11/20/2023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EA87BEAD-1539-43C0-8692-68AB6ED88E38}" type="slidenum">
              <a:rPr lang="en-US" smtClean="0"/>
              <a:t>‹#›</a:t>
            </a:fld>
            <a:endParaRPr lang="en-US"/>
          </a:p>
        </p:txBody>
      </p:sp>
    </p:spTree>
    <p:extLst>
      <p:ext uri="{BB962C8B-B14F-4D97-AF65-F5344CB8AC3E}">
        <p14:creationId xmlns:p14="http://schemas.microsoft.com/office/powerpoint/2010/main" val="246130734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80076-EDC8-07A1-D18F-7C6DEE214623}"/>
              </a:ext>
            </a:extLst>
          </p:cNvPr>
          <p:cNvSpPr>
            <a:spLocks noGrp="1"/>
          </p:cNvSpPr>
          <p:nvPr>
            <p:ph type="ctrTitle"/>
          </p:nvPr>
        </p:nvSpPr>
        <p:spPr>
          <a:xfrm>
            <a:off x="810002" y="639097"/>
            <a:ext cx="3211392" cy="3781101"/>
          </a:xfrm>
        </p:spPr>
        <p:txBody>
          <a:bodyPr>
            <a:normAutofit/>
          </a:bodyPr>
          <a:lstStyle/>
          <a:p>
            <a:pPr>
              <a:lnSpc>
                <a:spcPct val="90000"/>
              </a:lnSpc>
            </a:pPr>
            <a:r>
              <a:rPr lang="nb-NO" sz="4200">
                <a:latin typeface="Times New Roman" panose="02020603050405020304" pitchFamily="18" charset="0"/>
                <a:cs typeface="Times New Roman" panose="02020603050405020304" pitchFamily="18" charset="0"/>
              </a:rPr>
              <a:t>Robot Assisted Deep Brain Implantation</a:t>
            </a:r>
            <a:br>
              <a:rPr lang="nb-NO" sz="4200">
                <a:latin typeface="Times New Roman" panose="02020603050405020304" pitchFamily="18" charset="0"/>
                <a:cs typeface="Times New Roman" panose="02020603050405020304" pitchFamily="18" charset="0"/>
              </a:rPr>
            </a:br>
            <a:r>
              <a:rPr lang="nb-NO" sz="4200">
                <a:latin typeface="Times New Roman" panose="02020603050405020304" pitchFamily="18" charset="0"/>
                <a:cs typeface="Times New Roman" panose="02020603050405020304" pitchFamily="18" charset="0"/>
              </a:rPr>
              <a:t>ACIT4720</a:t>
            </a:r>
            <a:endParaRPr lang="en-US" sz="4200">
              <a:latin typeface="Times New Roman" panose="02020603050405020304" pitchFamily="18" charset="0"/>
              <a:cs typeface="Times New Roman" panose="02020603050405020304" pitchFamily="18" charset="0"/>
            </a:endParaRPr>
          </a:p>
        </p:txBody>
      </p:sp>
      <p:sp>
        <p:nvSpPr>
          <p:cNvPr id="288" name="Freeform: Shape 287">
            <a:extLst>
              <a:ext uri="{FF2B5EF4-FFF2-40B4-BE49-F238E27FC236}">
                <a16:creationId xmlns:a16="http://schemas.microsoft.com/office/drawing/2014/main" id="{9674F1F8-962D-4FF5-B378-D9D2FFDFD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95129CC4-53B6-9418-ECBC-27D2FF85E688}"/>
              </a:ext>
            </a:extLst>
          </p:cNvPr>
          <p:cNvSpPr>
            <a:spLocks noGrp="1"/>
          </p:cNvSpPr>
          <p:nvPr>
            <p:ph type="subTitle" idx="1"/>
          </p:nvPr>
        </p:nvSpPr>
        <p:spPr>
          <a:xfrm>
            <a:off x="810001" y="5280847"/>
            <a:ext cx="3211393" cy="785656"/>
          </a:xfrm>
        </p:spPr>
        <p:txBody>
          <a:bodyPr>
            <a:normAutofit/>
          </a:bodyPr>
          <a:lstStyle/>
          <a:p>
            <a:pPr>
              <a:lnSpc>
                <a:spcPct val="90000"/>
              </a:lnSpc>
            </a:pPr>
            <a:r>
              <a:rPr lang="nb-NO" sz="1100">
                <a:solidFill>
                  <a:srgbClr val="FFFFFF"/>
                </a:solidFill>
                <a:latin typeface="Times New Roman" panose="02020603050405020304" pitchFamily="18" charset="0"/>
                <a:cs typeface="Times New Roman" panose="02020603050405020304" pitchFamily="18" charset="0"/>
              </a:rPr>
              <a:t>Adam Aske</a:t>
            </a:r>
          </a:p>
          <a:p>
            <a:pPr>
              <a:lnSpc>
                <a:spcPct val="90000"/>
              </a:lnSpc>
            </a:pPr>
            <a:r>
              <a:rPr lang="nb-NO" sz="1100">
                <a:solidFill>
                  <a:srgbClr val="FFFFFF"/>
                </a:solidFill>
                <a:latin typeface="Times New Roman" panose="02020603050405020304" pitchFamily="18" charset="0"/>
                <a:cs typeface="Times New Roman" panose="02020603050405020304" pitchFamily="18" charset="0"/>
              </a:rPr>
              <a:t>Faten Alkhair</a:t>
            </a:r>
          </a:p>
          <a:p>
            <a:pPr>
              <a:lnSpc>
                <a:spcPct val="90000"/>
              </a:lnSpc>
            </a:pPr>
            <a:r>
              <a:rPr lang="nb-NO" sz="1100">
                <a:solidFill>
                  <a:srgbClr val="FFFFFF"/>
                </a:solidFill>
                <a:latin typeface="Times New Roman" panose="02020603050405020304" pitchFamily="18" charset="0"/>
                <a:cs typeface="Times New Roman" panose="02020603050405020304" pitchFamily="18" charset="0"/>
              </a:rPr>
              <a:t>Yang Solås</a:t>
            </a:r>
            <a:endParaRPr lang="en-US" sz="1100">
              <a:solidFill>
                <a:srgbClr val="FFFFFF"/>
              </a:solidFill>
              <a:latin typeface="Times New Roman" panose="02020603050405020304" pitchFamily="18" charset="0"/>
              <a:cs typeface="Times New Roman" panose="02020603050405020304" pitchFamily="18" charset="0"/>
            </a:endParaRPr>
          </a:p>
        </p:txBody>
      </p:sp>
      <p:sp>
        <p:nvSpPr>
          <p:cNvPr id="289" name="Rectangle 288">
            <a:extLst>
              <a:ext uri="{FF2B5EF4-FFF2-40B4-BE49-F238E27FC236}">
                <a16:creationId xmlns:a16="http://schemas.microsoft.com/office/drawing/2014/main" id="{C701CDB4-05E2-481A-9165-2455B6FE2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ounded Rectangle 14">
            <a:extLst>
              <a:ext uri="{FF2B5EF4-FFF2-40B4-BE49-F238E27FC236}">
                <a16:creationId xmlns:a16="http://schemas.microsoft.com/office/drawing/2014/main" id="{93C43E0F-EC0A-4928-BA40-42313C09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Turning to SEEG for Pediatric Patients with Refractory Epilepsy – Consult QD">
            <a:extLst>
              <a:ext uri="{FF2B5EF4-FFF2-40B4-BE49-F238E27FC236}">
                <a16:creationId xmlns:a16="http://schemas.microsoft.com/office/drawing/2014/main" id="{9C268A0C-D434-60C4-0118-7D19E40A1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35" r="8035"/>
          <a:stretch>
            <a:fillRect/>
          </a:stretch>
        </p:blipFill>
        <p:spPr bwMode="auto">
          <a:xfrm>
            <a:off x="5376336" y="954116"/>
            <a:ext cx="6172200" cy="4873625"/>
          </a:xfrm>
          <a:prstGeom prst="rect">
            <a:avLst/>
          </a:prstGeom>
          <a:noFill/>
          <a:effectLst>
            <a:outerShdw blurRad="50800" dir="1440000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80275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90C8-4841-ED7A-553A-E6D40469F959}"/>
              </a:ext>
            </a:extLst>
          </p:cNvPr>
          <p:cNvSpPr>
            <a:spLocks noGrp="1"/>
          </p:cNvSpPr>
          <p:nvPr>
            <p:ph type="title"/>
          </p:nvPr>
        </p:nvSpPr>
        <p:spPr/>
        <p:txBody>
          <a:bodyPr/>
          <a:lstStyle/>
          <a:p>
            <a:r>
              <a:rPr lang="nb-NO"/>
              <a:t>Robot </a:t>
            </a:r>
            <a:r>
              <a:rPr lang="nb-NO" err="1"/>
              <a:t>Kinematics</a:t>
            </a:r>
            <a:endParaRPr lang="en-US"/>
          </a:p>
        </p:txBody>
      </p:sp>
      <p:sp>
        <p:nvSpPr>
          <p:cNvPr id="8" name="Text Placeholder 7">
            <a:extLst>
              <a:ext uri="{FF2B5EF4-FFF2-40B4-BE49-F238E27FC236}">
                <a16:creationId xmlns:a16="http://schemas.microsoft.com/office/drawing/2014/main" id="{7D47BDE9-9EB5-A94A-14B0-C58AE7A3A907}"/>
              </a:ext>
            </a:extLst>
          </p:cNvPr>
          <p:cNvSpPr>
            <a:spLocks noGrp="1"/>
          </p:cNvSpPr>
          <p:nvPr>
            <p:ph type="body" sz="half" idx="2"/>
          </p:nvPr>
        </p:nvSpPr>
        <p:spPr/>
        <p:txBody>
          <a:bodyPr/>
          <a:lstStyle/>
          <a:p>
            <a:pPr marL="285750" indent="-285750">
              <a:buFont typeface="Arial" panose="020B0604020202020204" pitchFamily="34" charset="0"/>
              <a:buChar char="•"/>
            </a:pPr>
            <a:r>
              <a:rPr lang="nb-NO" dirty="0"/>
              <a:t>Forward </a:t>
            </a:r>
            <a:r>
              <a:rPr lang="nb-NO" dirty="0" err="1"/>
              <a:t>Kinematics</a:t>
            </a:r>
            <a:endParaRPr lang="nb-NO" dirty="0"/>
          </a:p>
          <a:p>
            <a:pPr marL="285750" indent="-285750">
              <a:buFont typeface="Arial" panose="020B0604020202020204" pitchFamily="34" charset="0"/>
              <a:buChar char="•"/>
            </a:pPr>
            <a:r>
              <a:rPr lang="nb-NO" dirty="0"/>
              <a:t>Inverse </a:t>
            </a:r>
            <a:r>
              <a:rPr lang="nb-NO" dirty="0" err="1"/>
              <a:t>Kinematics</a:t>
            </a:r>
            <a:endParaRPr lang="nb-NO" dirty="0"/>
          </a:p>
          <a:p>
            <a:pPr marL="285750" indent="-285750">
              <a:buFont typeface="Arial" panose="020B0604020202020204" pitchFamily="34" charset="0"/>
              <a:buChar char="•"/>
            </a:pPr>
            <a:r>
              <a:rPr lang="nb-NO" dirty="0" err="1"/>
              <a:t>Denavitt-Hartenberg</a:t>
            </a:r>
            <a:r>
              <a:rPr lang="nb-NO" dirty="0"/>
              <a:t> </a:t>
            </a:r>
            <a:r>
              <a:rPr lang="nb-NO" dirty="0" err="1"/>
              <a:t>model</a:t>
            </a:r>
            <a:endParaRPr lang="nb-NO" dirty="0"/>
          </a:p>
          <a:p>
            <a:endParaRPr lang="en-US" dirty="0"/>
          </a:p>
        </p:txBody>
      </p:sp>
      <p:pic>
        <p:nvPicPr>
          <p:cNvPr id="5" name="Picture 4">
            <a:extLst>
              <a:ext uri="{FF2B5EF4-FFF2-40B4-BE49-F238E27FC236}">
                <a16:creationId xmlns:a16="http://schemas.microsoft.com/office/drawing/2014/main" id="{EB231E0A-CDCB-57EA-8BA0-78C01D320551}"/>
              </a:ext>
            </a:extLst>
          </p:cNvPr>
          <p:cNvPicPr>
            <a:picLocks noChangeAspect="1"/>
          </p:cNvPicPr>
          <p:nvPr/>
        </p:nvPicPr>
        <p:blipFill>
          <a:blip r:embed="rId3"/>
          <a:stretch>
            <a:fillRect/>
          </a:stretch>
        </p:blipFill>
        <p:spPr>
          <a:xfrm>
            <a:off x="4948623" y="1108422"/>
            <a:ext cx="7152549" cy="4641155"/>
          </a:xfrm>
          <a:prstGeom prst="rect">
            <a:avLst/>
          </a:prstGeom>
        </p:spPr>
      </p:pic>
    </p:spTree>
    <p:extLst>
      <p:ext uri="{BB962C8B-B14F-4D97-AF65-F5344CB8AC3E}">
        <p14:creationId xmlns:p14="http://schemas.microsoft.com/office/powerpoint/2010/main" val="187567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90C8-4841-ED7A-553A-E6D40469F959}"/>
              </a:ext>
            </a:extLst>
          </p:cNvPr>
          <p:cNvSpPr>
            <a:spLocks noGrp="1"/>
          </p:cNvSpPr>
          <p:nvPr>
            <p:ph type="title"/>
          </p:nvPr>
        </p:nvSpPr>
        <p:spPr/>
        <p:txBody>
          <a:bodyPr/>
          <a:lstStyle/>
          <a:p>
            <a:r>
              <a:rPr lang="nb-NO"/>
              <a:t>Robot </a:t>
            </a:r>
            <a:r>
              <a:rPr lang="nb-NO" err="1"/>
              <a:t>Kinematics</a:t>
            </a:r>
            <a:endParaRPr lang="en-US"/>
          </a:p>
        </p:txBody>
      </p:sp>
      <p:sp>
        <p:nvSpPr>
          <p:cNvPr id="8" name="Text Placeholder 7">
            <a:extLst>
              <a:ext uri="{FF2B5EF4-FFF2-40B4-BE49-F238E27FC236}">
                <a16:creationId xmlns:a16="http://schemas.microsoft.com/office/drawing/2014/main" id="{7D47BDE9-9EB5-A94A-14B0-C58AE7A3A907}"/>
              </a:ext>
            </a:extLst>
          </p:cNvPr>
          <p:cNvSpPr>
            <a:spLocks noGrp="1"/>
          </p:cNvSpPr>
          <p:nvPr>
            <p:ph type="body" sz="half" idx="2"/>
          </p:nvPr>
        </p:nvSpPr>
        <p:spPr/>
        <p:txBody>
          <a:bodyPr/>
          <a:lstStyle/>
          <a:p>
            <a:pPr marL="285750" indent="-285750">
              <a:buFont typeface="Arial" panose="020B0604020202020204" pitchFamily="34" charset="0"/>
              <a:buChar char="•"/>
            </a:pPr>
            <a:r>
              <a:rPr lang="nb-NO" dirty="0"/>
              <a:t>Forward </a:t>
            </a:r>
            <a:r>
              <a:rPr lang="nb-NO" dirty="0" err="1"/>
              <a:t>Kinematics</a:t>
            </a:r>
            <a:endParaRPr lang="nb-NO" dirty="0"/>
          </a:p>
          <a:p>
            <a:pPr marL="285750" indent="-285750">
              <a:buFont typeface="Arial" panose="020B0604020202020204" pitchFamily="34" charset="0"/>
              <a:buChar char="•"/>
            </a:pPr>
            <a:r>
              <a:rPr lang="nb-NO" dirty="0"/>
              <a:t>Inverse </a:t>
            </a:r>
            <a:r>
              <a:rPr lang="nb-NO" dirty="0" err="1"/>
              <a:t>Kinematics</a:t>
            </a:r>
            <a:endParaRPr lang="nb-NO" dirty="0"/>
          </a:p>
          <a:p>
            <a:pPr marL="285750" indent="-285750">
              <a:buFont typeface="Arial" panose="020B0604020202020204" pitchFamily="34" charset="0"/>
              <a:buChar char="•"/>
            </a:pPr>
            <a:r>
              <a:rPr lang="nb-NO" dirty="0" err="1"/>
              <a:t>Denavitt-Hartenberg</a:t>
            </a:r>
            <a:r>
              <a:rPr lang="nb-NO" dirty="0"/>
              <a:t> </a:t>
            </a:r>
            <a:r>
              <a:rPr lang="nb-NO" dirty="0" err="1"/>
              <a:t>model</a:t>
            </a:r>
            <a:endParaRPr lang="nb-NO" dirty="0"/>
          </a:p>
          <a:p>
            <a:endParaRPr lang="en-US" dirty="0"/>
          </a:p>
        </p:txBody>
      </p:sp>
      <p:pic>
        <p:nvPicPr>
          <p:cNvPr id="6" name="Picture 5">
            <a:extLst>
              <a:ext uri="{FF2B5EF4-FFF2-40B4-BE49-F238E27FC236}">
                <a16:creationId xmlns:a16="http://schemas.microsoft.com/office/drawing/2014/main" id="{BB2D7D4B-E978-8BC0-0140-D0236FE3D34C}"/>
              </a:ext>
            </a:extLst>
          </p:cNvPr>
          <p:cNvPicPr>
            <a:picLocks noChangeAspect="1"/>
          </p:cNvPicPr>
          <p:nvPr/>
        </p:nvPicPr>
        <p:blipFill>
          <a:blip r:embed="rId3"/>
          <a:stretch>
            <a:fillRect/>
          </a:stretch>
        </p:blipFill>
        <p:spPr>
          <a:xfrm>
            <a:off x="7475638" y="3605"/>
            <a:ext cx="3692216" cy="4107590"/>
          </a:xfrm>
          <a:prstGeom prst="rect">
            <a:avLst/>
          </a:prstGeom>
        </p:spPr>
      </p:pic>
      <p:sp>
        <p:nvSpPr>
          <p:cNvPr id="3" name="Rectangle 2">
            <a:extLst>
              <a:ext uri="{FF2B5EF4-FFF2-40B4-BE49-F238E27FC236}">
                <a16:creationId xmlns:a16="http://schemas.microsoft.com/office/drawing/2014/main" id="{83094EBB-6346-403C-0285-6BE2387877D7}"/>
              </a:ext>
            </a:extLst>
          </p:cNvPr>
          <p:cNvSpPr/>
          <p:nvPr/>
        </p:nvSpPr>
        <p:spPr>
          <a:xfrm>
            <a:off x="0" y="4761282"/>
            <a:ext cx="12192000" cy="20967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A7B3674C-C117-24DC-BA10-861EA4691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41" y="5241522"/>
            <a:ext cx="11294388" cy="125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73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28C1C7D-FAD6-029F-C8D8-4D09E3D3885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E28C9C-4120-BB6B-BC90-BE9F81A475C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65524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brain and a green arrow&#10;&#10;Description automatically generated with medium confidence">
            <a:extLst>
              <a:ext uri="{FF2B5EF4-FFF2-40B4-BE49-F238E27FC236}">
                <a16:creationId xmlns:a16="http://schemas.microsoft.com/office/drawing/2014/main" id="{979FE374-6779-DDDA-9755-17CD8C0EDE6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01" r="6949"/>
          <a:stretch/>
        </p:blipFill>
        <p:spPr>
          <a:xfrm>
            <a:off x="20" y="1282"/>
            <a:ext cx="12191980" cy="6856718"/>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428DB73-366C-F8DB-6BB3-7901194522E7}"/>
                  </a:ext>
                </a:extLst>
              </p14:cNvPr>
              <p14:cNvContentPartPr/>
              <p14:nvPr/>
            </p14:nvContentPartPr>
            <p14:xfrm>
              <a:off x="1007208" y="4185936"/>
              <a:ext cx="810360" cy="396720"/>
            </p14:xfrm>
          </p:contentPart>
        </mc:Choice>
        <mc:Fallback>
          <p:pic>
            <p:nvPicPr>
              <p:cNvPr id="2" name="Ink 1">
                <a:extLst>
                  <a:ext uri="{FF2B5EF4-FFF2-40B4-BE49-F238E27FC236}">
                    <a16:creationId xmlns:a16="http://schemas.microsoft.com/office/drawing/2014/main" id="{B428DB73-366C-F8DB-6BB3-7901194522E7}"/>
                  </a:ext>
                </a:extLst>
              </p:cNvPr>
              <p:cNvPicPr/>
              <p:nvPr/>
            </p:nvPicPr>
            <p:blipFill>
              <a:blip r:embed="rId5"/>
              <a:stretch>
                <a:fillRect/>
              </a:stretch>
            </p:blipFill>
            <p:spPr>
              <a:xfrm>
                <a:off x="998212" y="4176944"/>
                <a:ext cx="827992" cy="41434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200834A-D809-B6C6-A451-2B2752E81A3A}"/>
                  </a:ext>
                </a:extLst>
              </p14:cNvPr>
              <p14:cNvContentPartPr/>
              <p14:nvPr/>
            </p14:nvContentPartPr>
            <p14:xfrm>
              <a:off x="1404421" y="2976594"/>
              <a:ext cx="2165400" cy="470880"/>
            </p14:xfrm>
          </p:contentPart>
        </mc:Choice>
        <mc:Fallback>
          <p:pic>
            <p:nvPicPr>
              <p:cNvPr id="3" name="Ink 2">
                <a:extLst>
                  <a:ext uri="{FF2B5EF4-FFF2-40B4-BE49-F238E27FC236}">
                    <a16:creationId xmlns:a16="http://schemas.microsoft.com/office/drawing/2014/main" id="{9200834A-D809-B6C6-A451-2B2752E81A3A}"/>
                  </a:ext>
                </a:extLst>
              </p:cNvPr>
              <p:cNvPicPr/>
              <p:nvPr/>
            </p:nvPicPr>
            <p:blipFill>
              <a:blip r:embed="rId7"/>
              <a:stretch>
                <a:fillRect/>
              </a:stretch>
            </p:blipFill>
            <p:spPr>
              <a:xfrm>
                <a:off x="1395421" y="2967594"/>
                <a:ext cx="218304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0C7C8797-754B-9143-0B64-BAF305FD5B4F}"/>
                  </a:ext>
                </a:extLst>
              </p14:cNvPr>
              <p14:cNvContentPartPr/>
              <p14:nvPr/>
            </p14:nvContentPartPr>
            <p14:xfrm>
              <a:off x="959101" y="2351634"/>
              <a:ext cx="2064600" cy="739440"/>
            </p14:xfrm>
          </p:contentPart>
        </mc:Choice>
        <mc:Fallback>
          <p:pic>
            <p:nvPicPr>
              <p:cNvPr id="5" name="Ink 4">
                <a:extLst>
                  <a:ext uri="{FF2B5EF4-FFF2-40B4-BE49-F238E27FC236}">
                    <a16:creationId xmlns:a16="http://schemas.microsoft.com/office/drawing/2014/main" id="{0C7C8797-754B-9143-0B64-BAF305FD5B4F}"/>
                  </a:ext>
                </a:extLst>
              </p:cNvPr>
              <p:cNvPicPr/>
              <p:nvPr/>
            </p:nvPicPr>
            <p:blipFill>
              <a:blip r:embed="rId9"/>
              <a:stretch>
                <a:fillRect/>
              </a:stretch>
            </p:blipFill>
            <p:spPr>
              <a:xfrm>
                <a:off x="950099" y="2342638"/>
                <a:ext cx="2082243" cy="757071"/>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3B7FB209-799F-99B8-D9BE-D647F520BA68}"/>
                  </a:ext>
                </a:extLst>
              </p14:cNvPr>
              <p14:cNvContentPartPr/>
              <p14:nvPr/>
            </p14:nvContentPartPr>
            <p14:xfrm>
              <a:off x="1814461" y="3745914"/>
              <a:ext cx="1963800" cy="405000"/>
            </p14:xfrm>
          </p:contentPart>
        </mc:Choice>
        <mc:Fallback>
          <p:pic>
            <p:nvPicPr>
              <p:cNvPr id="6" name="Ink 5">
                <a:extLst>
                  <a:ext uri="{FF2B5EF4-FFF2-40B4-BE49-F238E27FC236}">
                    <a16:creationId xmlns:a16="http://schemas.microsoft.com/office/drawing/2014/main" id="{3B7FB209-799F-99B8-D9BE-D647F520BA68}"/>
                  </a:ext>
                </a:extLst>
              </p:cNvPr>
              <p:cNvPicPr/>
              <p:nvPr/>
            </p:nvPicPr>
            <p:blipFill>
              <a:blip r:embed="rId11"/>
              <a:stretch>
                <a:fillRect/>
              </a:stretch>
            </p:blipFill>
            <p:spPr>
              <a:xfrm>
                <a:off x="1805461" y="3736906"/>
                <a:ext cx="1981440" cy="422656"/>
              </a:xfrm>
              <a:prstGeom prst="rect">
                <a:avLst/>
              </a:prstGeom>
            </p:spPr>
          </p:pic>
        </mc:Fallback>
      </mc:AlternateContent>
    </p:spTree>
    <p:extLst>
      <p:ext uri="{BB962C8B-B14F-4D97-AF65-F5344CB8AC3E}">
        <p14:creationId xmlns:p14="http://schemas.microsoft.com/office/powerpoint/2010/main" val="41582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214B-01D9-7C33-6A75-D1538D648AE0}"/>
              </a:ext>
            </a:extLst>
          </p:cNvPr>
          <p:cNvSpPr>
            <a:spLocks noGrp="1"/>
          </p:cNvSpPr>
          <p:nvPr>
            <p:ph type="title"/>
          </p:nvPr>
        </p:nvSpPr>
        <p:spPr>
          <a:xfrm>
            <a:off x="810000" y="447188"/>
            <a:ext cx="10571998" cy="970450"/>
          </a:xfrm>
        </p:spPr>
        <p:txBody>
          <a:bodyPr>
            <a:normAutofit/>
          </a:bodyPr>
          <a:lstStyle/>
          <a:p>
            <a:r>
              <a:rPr lang="nb-NO"/>
              <a:t>Sensory elements</a:t>
            </a:r>
            <a:endParaRPr lang="en-US"/>
          </a:p>
        </p:txBody>
      </p:sp>
      <p:sp>
        <p:nvSpPr>
          <p:cNvPr id="3" name="Content Placeholder 2">
            <a:extLst>
              <a:ext uri="{FF2B5EF4-FFF2-40B4-BE49-F238E27FC236}">
                <a16:creationId xmlns:a16="http://schemas.microsoft.com/office/drawing/2014/main" id="{AFA072FE-9CD7-5C45-ECE7-16EAB01782E5}"/>
              </a:ext>
            </a:extLst>
          </p:cNvPr>
          <p:cNvSpPr>
            <a:spLocks noGrp="1"/>
          </p:cNvSpPr>
          <p:nvPr>
            <p:ph idx="1"/>
          </p:nvPr>
        </p:nvSpPr>
        <p:spPr>
          <a:xfrm>
            <a:off x="818713" y="2413000"/>
            <a:ext cx="3835583" cy="3632200"/>
          </a:xfrm>
        </p:spPr>
        <p:txBody>
          <a:bodyPr vert="horz" lIns="91440" tIns="45720" rIns="91440" bIns="45720" rtlCol="0">
            <a:normAutofit/>
          </a:bodyPr>
          <a:lstStyle/>
          <a:p>
            <a:r>
              <a:rPr lang="en-US" sz="1600">
                <a:ea typeface="+mn-lt"/>
                <a:cs typeface="+mn-lt"/>
              </a:rPr>
              <a:t>Gyroscope - MPU-6050</a:t>
            </a:r>
          </a:p>
          <a:p>
            <a:r>
              <a:rPr lang="en-US" sz="1600">
                <a:ea typeface="+mn-lt"/>
                <a:cs typeface="+mn-lt"/>
              </a:rPr>
              <a:t>Calibration - accuracy</a:t>
            </a:r>
            <a:endParaRPr lang="en-US" sz="1600"/>
          </a:p>
          <a:p>
            <a:r>
              <a:rPr lang="en-US" sz="1600">
                <a:ea typeface="+mn-lt"/>
                <a:cs typeface="+mn-lt"/>
              </a:rPr>
              <a:t>Potential errors</a:t>
            </a:r>
            <a:endParaRPr lang="en-US" sz="1600"/>
          </a:p>
          <a:p>
            <a:r>
              <a:rPr lang="en-US" sz="1600">
                <a:ea typeface="+mn-lt"/>
                <a:cs typeface="+mn-lt"/>
              </a:rPr>
              <a:t>Low precision requirement</a:t>
            </a:r>
            <a:endParaRPr lang="en-US" sz="1600"/>
          </a:p>
          <a:p>
            <a:r>
              <a:rPr lang="en-US" sz="1600">
                <a:ea typeface="+mn-lt"/>
                <a:cs typeface="+mn-lt"/>
              </a:rPr>
              <a:t>Cost-effective </a:t>
            </a:r>
            <a:endParaRPr lang="en-US" sz="1600"/>
          </a:p>
          <a:p>
            <a:endParaRPr lang="en-US" sz="1600"/>
          </a:p>
          <a:p>
            <a:endParaRPr lang="en-US" sz="1600"/>
          </a:p>
        </p:txBody>
      </p:sp>
      <p:pic>
        <p:nvPicPr>
          <p:cNvPr id="4" name="Bilde 3" descr="Et bilde som inneholder elektronikk, Elektronteknikk, Elektronisk komponent, kretskomponent&#10;&#10;Automatisk generert beskrivelse">
            <a:extLst>
              <a:ext uri="{FF2B5EF4-FFF2-40B4-BE49-F238E27FC236}">
                <a16:creationId xmlns:a16="http://schemas.microsoft.com/office/drawing/2014/main" id="{6C116E30-AAAC-F088-6237-3802B5C7DE33}"/>
              </a:ext>
            </a:extLst>
          </p:cNvPr>
          <p:cNvPicPr>
            <a:picLocks noChangeAspect="1"/>
          </p:cNvPicPr>
          <p:nvPr/>
        </p:nvPicPr>
        <p:blipFill rotWithShape="1">
          <a:blip r:embed="rId3"/>
          <a:srcRect l="4382" r="7126" b="5"/>
          <a:stretch/>
        </p:blipFill>
        <p:spPr>
          <a:xfrm>
            <a:off x="6884436" y="2042297"/>
            <a:ext cx="4050826" cy="458131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92438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AC53BC-A6EA-E14A-87EB-1F58476E8567}"/>
              </a:ext>
            </a:extLst>
          </p:cNvPr>
          <p:cNvSpPr>
            <a:spLocks noGrp="1"/>
          </p:cNvSpPr>
          <p:nvPr>
            <p:ph type="title"/>
          </p:nvPr>
        </p:nvSpPr>
        <p:spPr/>
        <p:txBody>
          <a:bodyPr/>
          <a:lstStyle/>
          <a:p>
            <a:r>
              <a:rPr lang="nb-NO" altLang="zh-CN" err="1">
                <a:ea typeface="+mj-lt"/>
              </a:rPr>
              <a:t>Sensory</a:t>
            </a:r>
            <a:r>
              <a:rPr lang="nb-NO" altLang="zh-CN">
                <a:ea typeface="+mj-lt"/>
              </a:rPr>
              <a:t> elements</a:t>
            </a:r>
            <a:endParaRPr lang="zh-CN" b="0"/>
          </a:p>
        </p:txBody>
      </p:sp>
      <p:sp>
        <p:nvSpPr>
          <p:cNvPr id="5" name="Content Placeholder 2">
            <a:extLst>
              <a:ext uri="{FF2B5EF4-FFF2-40B4-BE49-F238E27FC236}">
                <a16:creationId xmlns:a16="http://schemas.microsoft.com/office/drawing/2014/main" id="{BFE59C78-B3C7-8451-5700-2A20DDE29AC3}"/>
              </a:ext>
            </a:extLst>
          </p:cNvPr>
          <p:cNvSpPr>
            <a:spLocks noGrp="1"/>
          </p:cNvSpPr>
          <p:nvPr>
            <p:ph idx="1"/>
          </p:nvPr>
        </p:nvSpPr>
        <p:spPr>
          <a:xfrm>
            <a:off x="546569" y="2065805"/>
            <a:ext cx="10554574" cy="3636511"/>
          </a:xfrm>
        </p:spPr>
        <p:txBody>
          <a:bodyPr vert="horz" lIns="91440" tIns="45720" rIns="91440" bIns="45720" rtlCol="0" anchor="t">
            <a:normAutofit/>
          </a:bodyPr>
          <a:lstStyle/>
          <a:p>
            <a:endParaRPr lang="en-US">
              <a:ea typeface="+mn-lt"/>
              <a:cs typeface="+mn-lt"/>
            </a:endParaRPr>
          </a:p>
          <a:p>
            <a:r>
              <a:rPr lang="en-US">
                <a:ea typeface="+mn-lt"/>
                <a:cs typeface="+mn-lt"/>
              </a:rPr>
              <a:t>I2C - Inter-Integrated Circuit</a:t>
            </a:r>
            <a:endParaRPr lang="en-US"/>
          </a:p>
          <a:p>
            <a:r>
              <a:rPr lang="en-US">
                <a:ea typeface="+mn-lt"/>
                <a:cs typeface="+mn-lt"/>
              </a:rPr>
              <a:t>Two wires </a:t>
            </a:r>
            <a:endParaRPr lang="en-US"/>
          </a:p>
          <a:p>
            <a:endParaRPr lang="en-US"/>
          </a:p>
        </p:txBody>
      </p:sp>
      <p:pic>
        <p:nvPicPr>
          <p:cNvPr id="7" name="图片 6" descr="图形用户界面, 图示&#10;&#10;已自动生成说明">
            <a:extLst>
              <a:ext uri="{FF2B5EF4-FFF2-40B4-BE49-F238E27FC236}">
                <a16:creationId xmlns:a16="http://schemas.microsoft.com/office/drawing/2014/main" id="{FA185740-EE6C-EFA7-0810-A5E1CC451265}"/>
              </a:ext>
            </a:extLst>
          </p:cNvPr>
          <p:cNvPicPr>
            <a:picLocks noChangeAspect="1"/>
          </p:cNvPicPr>
          <p:nvPr/>
        </p:nvPicPr>
        <p:blipFill rotWithShape="1">
          <a:blip r:embed="rId2"/>
          <a:srcRect r="-99" b="6383"/>
          <a:stretch/>
        </p:blipFill>
        <p:spPr>
          <a:xfrm>
            <a:off x="4936934" y="1357870"/>
            <a:ext cx="6979387" cy="5433121"/>
          </a:xfrm>
          <a:prstGeom prst="rect">
            <a:avLst/>
          </a:prstGeom>
        </p:spPr>
      </p:pic>
    </p:spTree>
    <p:extLst>
      <p:ext uri="{BB962C8B-B14F-4D97-AF65-F5344CB8AC3E}">
        <p14:creationId xmlns:p14="http://schemas.microsoft.com/office/powerpoint/2010/main" val="1942417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0C7A-1907-CE37-BFAD-D80EAFB2D231}"/>
              </a:ext>
            </a:extLst>
          </p:cNvPr>
          <p:cNvSpPr>
            <a:spLocks noGrp="1"/>
          </p:cNvSpPr>
          <p:nvPr>
            <p:ph type="title"/>
          </p:nvPr>
        </p:nvSpPr>
        <p:spPr/>
        <p:txBody>
          <a:bodyPr/>
          <a:lstStyle/>
          <a:p>
            <a:r>
              <a:rPr lang="nb-NO"/>
              <a:t>3D </a:t>
            </a:r>
            <a:r>
              <a:rPr lang="nb-NO" err="1"/>
              <a:t>Scanning</a:t>
            </a:r>
            <a:r>
              <a:rPr lang="nb-NO"/>
              <a:t> and Printing</a:t>
            </a:r>
            <a:endParaRPr lang="en-US"/>
          </a:p>
        </p:txBody>
      </p:sp>
      <p:sp>
        <p:nvSpPr>
          <p:cNvPr id="3" name="Content Placeholder 2">
            <a:extLst>
              <a:ext uri="{FF2B5EF4-FFF2-40B4-BE49-F238E27FC236}">
                <a16:creationId xmlns:a16="http://schemas.microsoft.com/office/drawing/2014/main" id="{0E02914F-907D-A248-FFDB-31C7319B295B}"/>
              </a:ext>
            </a:extLst>
          </p:cNvPr>
          <p:cNvSpPr>
            <a:spLocks noGrp="1"/>
          </p:cNvSpPr>
          <p:nvPr>
            <p:ph idx="1"/>
          </p:nvPr>
        </p:nvSpPr>
        <p:spPr/>
        <p:txBody>
          <a:bodyPr/>
          <a:lstStyle/>
          <a:p>
            <a:r>
              <a:rPr lang="nb-NO"/>
              <a:t>Head </a:t>
            </a:r>
            <a:r>
              <a:rPr lang="nb-NO" err="1"/>
              <a:t>Scan</a:t>
            </a:r>
            <a:endParaRPr lang="nb-NO"/>
          </a:p>
          <a:p>
            <a:r>
              <a:rPr lang="nb-NO"/>
              <a:t>Head 3D </a:t>
            </a:r>
            <a:r>
              <a:rPr lang="nb-NO" err="1"/>
              <a:t>print</a:t>
            </a:r>
            <a:r>
              <a:rPr lang="nb-NO"/>
              <a:t> </a:t>
            </a:r>
            <a:r>
              <a:rPr lang="nb-NO" err="1"/>
              <a:t>with</a:t>
            </a:r>
            <a:r>
              <a:rPr lang="nb-NO"/>
              <a:t> </a:t>
            </a:r>
            <a:r>
              <a:rPr lang="nb-NO" err="1"/>
              <a:t>brain</a:t>
            </a:r>
            <a:r>
              <a:rPr lang="nb-NO"/>
              <a:t> </a:t>
            </a:r>
            <a:r>
              <a:rPr lang="nb-NO" err="1"/>
              <a:t>inside</a:t>
            </a:r>
            <a:endParaRPr lang="nb-NO"/>
          </a:p>
          <a:p>
            <a:r>
              <a:rPr lang="nb-NO"/>
              <a:t>New </a:t>
            </a:r>
            <a:r>
              <a:rPr lang="nb-NO" err="1"/>
              <a:t>custom</a:t>
            </a:r>
            <a:r>
              <a:rPr lang="nb-NO"/>
              <a:t> end-</a:t>
            </a:r>
            <a:r>
              <a:rPr lang="nb-NO" err="1"/>
              <a:t>effector</a:t>
            </a:r>
            <a:r>
              <a:rPr lang="nb-NO"/>
              <a:t> </a:t>
            </a:r>
            <a:endParaRPr lang="en-US"/>
          </a:p>
        </p:txBody>
      </p:sp>
      <p:pic>
        <p:nvPicPr>
          <p:cNvPr id="4" name="Bilde 391638287" descr="A white head on a blue stand&#10;&#10;Description automatically generated">
            <a:extLst>
              <a:ext uri="{FF2B5EF4-FFF2-40B4-BE49-F238E27FC236}">
                <a16:creationId xmlns:a16="http://schemas.microsoft.com/office/drawing/2014/main" id="{7795C965-6585-46B0-47D7-7CB8CE6DB82B}"/>
              </a:ext>
            </a:extLst>
          </p:cNvPr>
          <p:cNvPicPr>
            <a:picLocks noChangeAspect="1"/>
          </p:cNvPicPr>
          <p:nvPr/>
        </p:nvPicPr>
        <p:blipFill>
          <a:blip r:embed="rId3"/>
          <a:stretch>
            <a:fillRect/>
          </a:stretch>
        </p:blipFill>
        <p:spPr>
          <a:xfrm>
            <a:off x="9302992" y="2023050"/>
            <a:ext cx="2415540" cy="2255520"/>
          </a:xfrm>
          <a:prstGeom prst="rect">
            <a:avLst/>
          </a:prstGeom>
        </p:spPr>
      </p:pic>
      <p:pic>
        <p:nvPicPr>
          <p:cNvPr id="5" name="Bilde 574797446">
            <a:extLst>
              <a:ext uri="{FF2B5EF4-FFF2-40B4-BE49-F238E27FC236}">
                <a16:creationId xmlns:a16="http://schemas.microsoft.com/office/drawing/2014/main" id="{BA1F2B2C-BF99-D866-9575-494C5EC0446B}"/>
              </a:ext>
            </a:extLst>
          </p:cNvPr>
          <p:cNvPicPr>
            <a:picLocks noChangeAspect="1"/>
          </p:cNvPicPr>
          <p:nvPr/>
        </p:nvPicPr>
        <p:blipFill rotWithShape="1">
          <a:blip r:embed="rId4"/>
          <a:srcRect l="25897" t="5982" r="10000" b="33797"/>
          <a:stretch/>
        </p:blipFill>
        <p:spPr bwMode="auto">
          <a:xfrm>
            <a:off x="5423122" y="2045074"/>
            <a:ext cx="3054985" cy="2251075"/>
          </a:xfrm>
          <a:prstGeom prst="rect">
            <a:avLst/>
          </a:prstGeom>
          <a:ln>
            <a:noFill/>
          </a:ln>
          <a:extLst>
            <a:ext uri="{53640926-AAD7-44D8-BBD7-CCE9431645EC}">
              <a14:shadowObscured xmlns:a14="http://schemas.microsoft.com/office/drawing/2010/main"/>
            </a:ext>
          </a:extLst>
        </p:spPr>
      </p:pic>
      <p:pic>
        <p:nvPicPr>
          <p:cNvPr id="6" name="Bilde 278100217" descr="Et bilde som inneholder verktøy, Skruer og muttere til hjemmet&#10;&#10;Automatisk generert beskrivelse">
            <a:extLst>
              <a:ext uri="{FF2B5EF4-FFF2-40B4-BE49-F238E27FC236}">
                <a16:creationId xmlns:a16="http://schemas.microsoft.com/office/drawing/2014/main" id="{E7AC2151-B8BA-73C7-D8D4-698ACB1A7912}"/>
              </a:ext>
            </a:extLst>
          </p:cNvPr>
          <p:cNvPicPr>
            <a:picLocks noChangeAspect="1"/>
          </p:cNvPicPr>
          <p:nvPr/>
        </p:nvPicPr>
        <p:blipFill>
          <a:blip r:embed="rId5"/>
          <a:stretch>
            <a:fillRect/>
          </a:stretch>
        </p:blipFill>
        <p:spPr>
          <a:xfrm>
            <a:off x="5586099" y="4921102"/>
            <a:ext cx="5943600" cy="1489710"/>
          </a:xfrm>
          <a:prstGeom prst="rect">
            <a:avLst/>
          </a:prstGeom>
        </p:spPr>
      </p:pic>
    </p:spTree>
    <p:extLst>
      <p:ext uri="{BB962C8B-B14F-4D97-AF65-F5344CB8AC3E}">
        <p14:creationId xmlns:p14="http://schemas.microsoft.com/office/powerpoint/2010/main" val="97960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76FB-4701-8C56-BF82-E7956BE0C248}"/>
              </a:ext>
            </a:extLst>
          </p:cNvPr>
          <p:cNvSpPr>
            <a:spLocks noGrp="1"/>
          </p:cNvSpPr>
          <p:nvPr>
            <p:ph type="title"/>
          </p:nvPr>
        </p:nvSpPr>
        <p:spPr>
          <a:xfrm>
            <a:off x="810000" y="447188"/>
            <a:ext cx="10571998" cy="970450"/>
          </a:xfrm>
        </p:spPr>
        <p:txBody>
          <a:bodyPr>
            <a:normAutofit/>
          </a:bodyPr>
          <a:lstStyle/>
          <a:p>
            <a:endParaRPr lang="en-US"/>
          </a:p>
        </p:txBody>
      </p:sp>
      <p:sp>
        <p:nvSpPr>
          <p:cNvPr id="3" name="Content Placeholder 2">
            <a:extLst>
              <a:ext uri="{FF2B5EF4-FFF2-40B4-BE49-F238E27FC236}">
                <a16:creationId xmlns:a16="http://schemas.microsoft.com/office/drawing/2014/main" id="{F21C95F5-790B-E01D-7FB3-BD7CBA6C18F7}"/>
              </a:ext>
            </a:extLst>
          </p:cNvPr>
          <p:cNvSpPr>
            <a:spLocks noGrp="1"/>
          </p:cNvSpPr>
          <p:nvPr>
            <p:ph idx="1"/>
          </p:nvPr>
        </p:nvSpPr>
        <p:spPr>
          <a:xfrm>
            <a:off x="818713" y="2413000"/>
            <a:ext cx="7199220" cy="3632200"/>
          </a:xfrm>
        </p:spPr>
        <p:txBody>
          <a:bodyPr>
            <a:normAutofit/>
          </a:bodyPr>
          <a:lstStyle/>
          <a:p>
            <a:r>
              <a:rPr lang="en-US">
                <a:ea typeface="+mn-lt"/>
                <a:cs typeface="+mn-lt"/>
              </a:rPr>
              <a:t>3D printed brain</a:t>
            </a:r>
          </a:p>
          <a:p>
            <a:r>
              <a:rPr lang="en-US">
                <a:ea typeface="+mn-lt"/>
                <a:cs typeface="+mn-lt"/>
              </a:rPr>
              <a:t>Allow doctors to plan a practice procedure before the patient goes under the knife</a:t>
            </a:r>
            <a:endParaRPr lang="en-US"/>
          </a:p>
        </p:txBody>
      </p:sp>
      <p:pic>
        <p:nvPicPr>
          <p:cNvPr id="5" name="Content Placeholder 6">
            <a:extLst>
              <a:ext uri="{FF2B5EF4-FFF2-40B4-BE49-F238E27FC236}">
                <a16:creationId xmlns:a16="http://schemas.microsoft.com/office/drawing/2014/main" id="{2E4DEB0F-74CE-C39A-FB4E-817CD06AB49E}"/>
              </a:ext>
            </a:extLst>
          </p:cNvPr>
          <p:cNvPicPr>
            <a:picLocks noChangeAspect="1"/>
          </p:cNvPicPr>
          <p:nvPr/>
        </p:nvPicPr>
        <p:blipFill rotWithShape="1">
          <a:blip r:embed="rId3"/>
          <a:srcRect l="13959" r="12312" b="5"/>
          <a:stretch/>
        </p:blipFill>
        <p:spPr>
          <a:xfrm>
            <a:off x="9010424" y="2413000"/>
            <a:ext cx="2915860" cy="362836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869280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6B18-1FB1-CF55-6547-AD52770B1379}"/>
              </a:ext>
            </a:extLst>
          </p:cNvPr>
          <p:cNvSpPr>
            <a:spLocks noGrp="1"/>
          </p:cNvSpPr>
          <p:nvPr>
            <p:ph type="title"/>
          </p:nvPr>
        </p:nvSpPr>
        <p:spPr/>
        <p:txBody>
          <a:bodyPr/>
          <a:lstStyle/>
          <a:p>
            <a:r>
              <a:rPr lang="nb-NO" err="1"/>
              <a:t>Overview</a:t>
            </a:r>
            <a:endParaRPr lang="en-US"/>
          </a:p>
        </p:txBody>
      </p:sp>
      <p:sp>
        <p:nvSpPr>
          <p:cNvPr id="3" name="Content Placeholder 2">
            <a:extLst>
              <a:ext uri="{FF2B5EF4-FFF2-40B4-BE49-F238E27FC236}">
                <a16:creationId xmlns:a16="http://schemas.microsoft.com/office/drawing/2014/main" id="{81092299-1A54-A10E-D9F0-DF9B32D10F3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75E7758-6982-1142-A6FD-70E455A073D7}"/>
              </a:ext>
            </a:extLst>
          </p:cNvPr>
          <p:cNvPicPr>
            <a:picLocks noChangeAspect="1"/>
          </p:cNvPicPr>
          <p:nvPr/>
        </p:nvPicPr>
        <p:blipFill>
          <a:blip r:embed="rId3"/>
          <a:stretch>
            <a:fillRect/>
          </a:stretch>
        </p:blipFill>
        <p:spPr>
          <a:xfrm>
            <a:off x="489755" y="1724501"/>
            <a:ext cx="11212490" cy="4553585"/>
          </a:xfrm>
          <a:prstGeom prst="rect">
            <a:avLst/>
          </a:prstGeom>
        </p:spPr>
      </p:pic>
    </p:spTree>
    <p:extLst>
      <p:ext uri="{BB962C8B-B14F-4D97-AF65-F5344CB8AC3E}">
        <p14:creationId xmlns:p14="http://schemas.microsoft.com/office/powerpoint/2010/main" val="1961214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8574-E1D7-18E1-FE5B-FFEEFC4EB7E4}"/>
              </a:ext>
            </a:extLst>
          </p:cNvPr>
          <p:cNvSpPr>
            <a:spLocks noGrp="1"/>
          </p:cNvSpPr>
          <p:nvPr>
            <p:ph type="title"/>
          </p:nvPr>
        </p:nvSpPr>
        <p:spPr/>
        <p:txBody>
          <a:bodyPr/>
          <a:lstStyle/>
          <a:p>
            <a:r>
              <a:rPr lang="nb-NO" dirty="0" err="1"/>
              <a:t>Demonstration</a:t>
            </a:r>
            <a:r>
              <a:rPr lang="nb-NO" dirty="0"/>
              <a:t> </a:t>
            </a:r>
            <a:endParaRPr lang="en-US" dirty="0"/>
          </a:p>
        </p:txBody>
      </p:sp>
      <p:sp>
        <p:nvSpPr>
          <p:cNvPr id="3" name="Content Placeholder 2">
            <a:extLst>
              <a:ext uri="{FF2B5EF4-FFF2-40B4-BE49-F238E27FC236}">
                <a16:creationId xmlns:a16="http://schemas.microsoft.com/office/drawing/2014/main" id="{E4A5C1D6-10FA-EC44-0439-0E6C04C4CF2E}"/>
              </a:ext>
            </a:extLst>
          </p:cNvPr>
          <p:cNvSpPr>
            <a:spLocks noGrp="1"/>
          </p:cNvSpPr>
          <p:nvPr>
            <p:ph idx="1"/>
          </p:nvPr>
        </p:nvSpPr>
        <p:spPr/>
        <p:txBody>
          <a:bodyPr/>
          <a:lstStyle/>
          <a:p>
            <a:r>
              <a:rPr lang="nb-NO" dirty="0">
                <a:sym typeface="Wingdings" panose="05000000000000000000" pitchFamily="2" charset="2"/>
              </a:rPr>
              <a:t></a:t>
            </a:r>
            <a:endParaRPr lang="en-US" dirty="0"/>
          </a:p>
        </p:txBody>
      </p:sp>
    </p:spTree>
    <p:extLst>
      <p:ext uri="{BB962C8B-B14F-4D97-AF65-F5344CB8AC3E}">
        <p14:creationId xmlns:p14="http://schemas.microsoft.com/office/powerpoint/2010/main" val="2186682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2EC6-35DD-BF0E-1140-EB430567CF51}"/>
              </a:ext>
            </a:extLst>
          </p:cNvPr>
          <p:cNvSpPr>
            <a:spLocks noGrp="1"/>
          </p:cNvSpPr>
          <p:nvPr>
            <p:ph type="title"/>
          </p:nvPr>
        </p:nvSpPr>
        <p:spPr/>
        <p:txBody>
          <a:bodyPr/>
          <a:lstStyle/>
          <a:p>
            <a:r>
              <a:rPr lang="nb-NO"/>
              <a:t>Content</a:t>
            </a:r>
            <a:endParaRPr lang="en-US"/>
          </a:p>
        </p:txBody>
      </p:sp>
      <p:sp>
        <p:nvSpPr>
          <p:cNvPr id="3" name="Content Placeholder 2">
            <a:extLst>
              <a:ext uri="{FF2B5EF4-FFF2-40B4-BE49-F238E27FC236}">
                <a16:creationId xmlns:a16="http://schemas.microsoft.com/office/drawing/2014/main" id="{1822FE0C-6728-6BF2-44F9-ABFFF9E9439D}"/>
              </a:ext>
            </a:extLst>
          </p:cNvPr>
          <p:cNvSpPr>
            <a:spLocks noGrp="1"/>
          </p:cNvSpPr>
          <p:nvPr>
            <p:ph idx="1"/>
          </p:nvPr>
        </p:nvSpPr>
        <p:spPr>
          <a:xfrm>
            <a:off x="818712" y="2222287"/>
            <a:ext cx="10554574" cy="4635713"/>
          </a:xfrm>
        </p:spPr>
        <p:txBody>
          <a:bodyPr/>
          <a:lstStyle/>
          <a:p>
            <a:pPr>
              <a:buFont typeface="Wingdings" panose="05000000000000000000" pitchFamily="2" charset="2"/>
              <a:buChar char="Ø"/>
            </a:pPr>
            <a:r>
              <a:rPr lang="nb-NO" sz="2400" err="1"/>
              <a:t>Introduction</a:t>
            </a:r>
            <a:endParaRPr lang="nb-NO" sz="2400"/>
          </a:p>
          <a:p>
            <a:pPr>
              <a:buFont typeface="Wingdings" panose="05000000000000000000" pitchFamily="2" charset="2"/>
              <a:buChar char="Ø"/>
            </a:pPr>
            <a:r>
              <a:rPr lang="nb-NO" sz="2400"/>
              <a:t>Methods</a:t>
            </a:r>
          </a:p>
          <a:p>
            <a:pPr lvl="1">
              <a:buFont typeface="Wingdings" panose="05000000000000000000" pitchFamily="2" charset="2"/>
              <a:buChar char="Ø"/>
            </a:pPr>
            <a:r>
              <a:rPr lang="nb-NO" sz="2000"/>
              <a:t>Robot </a:t>
            </a:r>
            <a:r>
              <a:rPr lang="nb-NO" sz="2000" err="1"/>
              <a:t>Kinematics</a:t>
            </a:r>
            <a:endParaRPr lang="nb-NO" sz="2000"/>
          </a:p>
          <a:p>
            <a:pPr lvl="1">
              <a:buFont typeface="Wingdings" panose="05000000000000000000" pitchFamily="2" charset="2"/>
              <a:buChar char="Ø"/>
            </a:pPr>
            <a:r>
              <a:rPr lang="nb-NO" sz="2000" err="1"/>
              <a:t>Gyroscope</a:t>
            </a:r>
            <a:r>
              <a:rPr lang="nb-NO" sz="2000"/>
              <a:t> </a:t>
            </a:r>
          </a:p>
          <a:p>
            <a:pPr lvl="1">
              <a:buFont typeface="Wingdings" panose="05000000000000000000" pitchFamily="2" charset="2"/>
              <a:buChar char="Ø"/>
            </a:pPr>
            <a:r>
              <a:rPr lang="nb-NO" sz="2000"/>
              <a:t>3D </a:t>
            </a:r>
            <a:r>
              <a:rPr lang="nb-NO" sz="2000" err="1"/>
              <a:t>Scanning</a:t>
            </a:r>
            <a:r>
              <a:rPr lang="nb-NO" sz="2000"/>
              <a:t> </a:t>
            </a:r>
          </a:p>
          <a:p>
            <a:pPr lvl="1">
              <a:buFont typeface="Wingdings" panose="05000000000000000000" pitchFamily="2" charset="2"/>
              <a:buChar char="Ø"/>
            </a:pPr>
            <a:r>
              <a:rPr lang="nb-NO" sz="2000"/>
              <a:t>3D Printing</a:t>
            </a:r>
          </a:p>
          <a:p>
            <a:pPr>
              <a:buFont typeface="Wingdings" panose="05000000000000000000" pitchFamily="2" charset="2"/>
              <a:buChar char="Ø"/>
            </a:pPr>
            <a:r>
              <a:rPr lang="nb-NO" sz="2400"/>
              <a:t>Solutions</a:t>
            </a:r>
          </a:p>
          <a:p>
            <a:pPr>
              <a:buFont typeface="Wingdings" panose="05000000000000000000" pitchFamily="2" charset="2"/>
              <a:buChar char="Ø"/>
            </a:pPr>
            <a:r>
              <a:rPr lang="nb-NO" sz="2400" err="1"/>
              <a:t>Conclusion</a:t>
            </a:r>
            <a:endParaRPr lang="nb-NO" sz="2400"/>
          </a:p>
          <a:p>
            <a:endParaRPr lang="nb-NO"/>
          </a:p>
          <a:p>
            <a:endParaRPr lang="en-US"/>
          </a:p>
        </p:txBody>
      </p:sp>
    </p:spTree>
    <p:extLst>
      <p:ext uri="{BB962C8B-B14F-4D97-AF65-F5344CB8AC3E}">
        <p14:creationId xmlns:p14="http://schemas.microsoft.com/office/powerpoint/2010/main" val="2358759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2875-C7A6-155F-5E22-DAEB2F225882}"/>
              </a:ext>
            </a:extLst>
          </p:cNvPr>
          <p:cNvSpPr>
            <a:spLocks noGrp="1"/>
          </p:cNvSpPr>
          <p:nvPr>
            <p:ph type="title"/>
          </p:nvPr>
        </p:nvSpPr>
        <p:spPr/>
        <p:txBody>
          <a:bodyPr/>
          <a:lstStyle/>
          <a:p>
            <a:r>
              <a:rPr lang="nb-NO" err="1"/>
              <a:t>Conclusion</a:t>
            </a:r>
            <a:endParaRPr lang="en-US"/>
          </a:p>
        </p:txBody>
      </p:sp>
      <p:sp>
        <p:nvSpPr>
          <p:cNvPr id="3" name="Content Placeholder 2">
            <a:extLst>
              <a:ext uri="{FF2B5EF4-FFF2-40B4-BE49-F238E27FC236}">
                <a16:creationId xmlns:a16="http://schemas.microsoft.com/office/drawing/2014/main" id="{D504D052-2047-1EBD-ADF5-0B0A8FBBC7B3}"/>
              </a:ext>
            </a:extLst>
          </p:cNvPr>
          <p:cNvSpPr>
            <a:spLocks noGrp="1"/>
          </p:cNvSpPr>
          <p:nvPr>
            <p:ph idx="1"/>
          </p:nvPr>
        </p:nvSpPr>
        <p:spPr/>
        <p:txBody>
          <a:bodyPr/>
          <a:lstStyle/>
          <a:p>
            <a:pPr marL="0" indent="0">
              <a:buNone/>
            </a:pPr>
            <a:endParaRPr lang="nb-NO" dirty="0"/>
          </a:p>
          <a:p>
            <a:r>
              <a:rPr lang="nb-NO" dirty="0"/>
              <a:t>Ask </a:t>
            </a:r>
            <a:r>
              <a:rPr lang="nb-NO" dirty="0" err="1"/>
              <a:t>neurosurgeons</a:t>
            </a:r>
            <a:r>
              <a:rPr lang="nb-NO" dirty="0"/>
              <a:t>.</a:t>
            </a:r>
          </a:p>
          <a:p>
            <a:r>
              <a:rPr lang="nb-NO" dirty="0"/>
              <a:t>Real-time head-</a:t>
            </a:r>
            <a:r>
              <a:rPr lang="nb-NO" dirty="0" err="1"/>
              <a:t>tracking</a:t>
            </a:r>
            <a:r>
              <a:rPr lang="nb-NO" dirty="0"/>
              <a:t>. </a:t>
            </a:r>
          </a:p>
          <a:p>
            <a:endParaRPr lang="en-US" dirty="0"/>
          </a:p>
        </p:txBody>
      </p:sp>
    </p:spTree>
    <p:extLst>
      <p:ext uri="{BB962C8B-B14F-4D97-AF65-F5344CB8AC3E}">
        <p14:creationId xmlns:p14="http://schemas.microsoft.com/office/powerpoint/2010/main" val="2669295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7" name="Freeform 6">
            <a:extLst>
              <a:ext uri="{FF2B5EF4-FFF2-40B4-BE49-F238E27FC236}">
                <a16:creationId xmlns:a16="http://schemas.microsoft.com/office/drawing/2014/main" id="{F5D8CBC8-202F-4F3E-98DD-70D6FCB78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038" name="Rectangle 1037">
            <a:extLst>
              <a:ext uri="{FF2B5EF4-FFF2-40B4-BE49-F238E27FC236}">
                <a16:creationId xmlns:a16="http://schemas.microsoft.com/office/drawing/2014/main" id="{2BDEF1B6-CABC-4FE5-BBB0-98BACFAB0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3DA4A76-B006-D8D4-3EED-F000922DC2EE}"/>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24714" r="-2" b="5834"/>
          <a:stretch/>
        </p:blipFill>
        <p:spPr bwMode="auto">
          <a:xfrm>
            <a:off x="5985393" y="1092994"/>
            <a:ext cx="6206607" cy="4125251"/>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9" name="Freeform 9">
            <a:extLst>
              <a:ext uri="{FF2B5EF4-FFF2-40B4-BE49-F238E27FC236}">
                <a16:creationId xmlns:a16="http://schemas.microsoft.com/office/drawing/2014/main" id="{B48BE8E5-C0F4-4C06-9B14-3DD8C038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2C390-098E-89C7-8B28-1B2DE2193161}"/>
              </a:ext>
            </a:extLst>
          </p:cNvPr>
          <p:cNvSpPr>
            <a:spLocks noGrp="1"/>
          </p:cNvSpPr>
          <p:nvPr>
            <p:ph type="title"/>
          </p:nvPr>
        </p:nvSpPr>
        <p:spPr>
          <a:xfrm>
            <a:off x="810000" y="447188"/>
            <a:ext cx="4930400" cy="1559412"/>
          </a:xfrm>
          <a:effectLst/>
        </p:spPr>
        <p:txBody>
          <a:bodyPr vert="horz" lIns="91440" tIns="45720" rIns="91440" bIns="45720" rtlCol="0" anchor="b">
            <a:normAutofit/>
          </a:bodyPr>
          <a:lstStyle/>
          <a:p>
            <a:r>
              <a:rPr lang="en-US" sz="4000">
                <a:solidFill>
                  <a:schemeClr val="tx1"/>
                </a:solidFill>
              </a:rPr>
              <a:t>Introduction</a:t>
            </a:r>
          </a:p>
        </p:txBody>
      </p:sp>
      <p:sp>
        <p:nvSpPr>
          <p:cNvPr id="3" name="Content Placeholder 2">
            <a:extLst>
              <a:ext uri="{FF2B5EF4-FFF2-40B4-BE49-F238E27FC236}">
                <a16:creationId xmlns:a16="http://schemas.microsoft.com/office/drawing/2014/main" id="{07EA3F6B-8ECF-6350-C464-CEE793FE6E86}"/>
              </a:ext>
            </a:extLst>
          </p:cNvPr>
          <p:cNvSpPr>
            <a:spLocks noGrp="1"/>
          </p:cNvSpPr>
          <p:nvPr>
            <p:ph type="body" sz="half" idx="2"/>
          </p:nvPr>
        </p:nvSpPr>
        <p:spPr>
          <a:xfrm>
            <a:off x="818712" y="2413000"/>
            <a:ext cx="4921687" cy="3632200"/>
          </a:xfrm>
          <a:effectLst/>
        </p:spPr>
        <p:txBody>
          <a:bodyPr vert="horz" lIns="91440" tIns="45720" rIns="91440" bIns="45720" rtlCol="0" anchor="ctr">
            <a:normAutofit/>
          </a:bodyPr>
          <a:lstStyle/>
          <a:p>
            <a:pPr marL="285750" indent="-285750">
              <a:buFont typeface="Wingdings 2" charset="2"/>
              <a:buChar char=""/>
            </a:pPr>
            <a:r>
              <a:rPr lang="en-US"/>
              <a:t>Alison</a:t>
            </a:r>
          </a:p>
          <a:p>
            <a:pPr marL="285750" indent="-285750">
              <a:buFont typeface="Wingdings 2" charset="2"/>
              <a:buChar char=""/>
            </a:pPr>
            <a:r>
              <a:rPr lang="en-US"/>
              <a:t>No-warning seziures</a:t>
            </a:r>
          </a:p>
          <a:p>
            <a:pPr marL="285750" indent="-285750">
              <a:buFont typeface="Wingdings 2" charset="2"/>
              <a:buChar char=""/>
            </a:pPr>
            <a:r>
              <a:rPr lang="en-US"/>
              <a:t>Stereo-EEG</a:t>
            </a:r>
          </a:p>
          <a:p>
            <a:pPr marL="285750" indent="-285750">
              <a:buFont typeface="Wingdings 2" charset="2"/>
              <a:buChar char=""/>
            </a:pPr>
            <a:r>
              <a:rPr lang="en-US"/>
              <a:t>Invasive Surgery</a:t>
            </a:r>
          </a:p>
          <a:p>
            <a:pPr>
              <a:buFont typeface="Wingdings 2" charset="2"/>
              <a:buChar char=""/>
            </a:pPr>
            <a:endParaRPr lang="en-US"/>
          </a:p>
          <a:p>
            <a:pPr>
              <a:buFont typeface="Wingdings 2" charset="2"/>
              <a:buChar char=""/>
            </a:pPr>
            <a:endParaRPr lang="en-US"/>
          </a:p>
        </p:txBody>
      </p:sp>
    </p:spTree>
    <p:extLst>
      <p:ext uri="{BB962C8B-B14F-4D97-AF65-F5344CB8AC3E}">
        <p14:creationId xmlns:p14="http://schemas.microsoft.com/office/powerpoint/2010/main" val="160709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568C-564B-1F8F-D77A-3485D67B6842}"/>
              </a:ext>
            </a:extLst>
          </p:cNvPr>
          <p:cNvSpPr>
            <a:spLocks noGrp="1"/>
          </p:cNvSpPr>
          <p:nvPr>
            <p:ph type="title"/>
          </p:nvPr>
        </p:nvSpPr>
        <p:spPr/>
        <p:txBody>
          <a:bodyPr/>
          <a:lstStyle/>
          <a:p>
            <a:r>
              <a:rPr lang="nb-NO"/>
              <a:t>Brain </a:t>
            </a:r>
            <a:r>
              <a:rPr lang="nb-NO" err="1"/>
              <a:t>Implantation</a:t>
            </a:r>
            <a:endParaRPr lang="en-US"/>
          </a:p>
        </p:txBody>
      </p:sp>
      <p:pic>
        <p:nvPicPr>
          <p:cNvPr id="2050" name="Picture 2" descr="Turning to SEEG for Pediatric Patients with Refractory Epilepsy – Consult QD">
            <a:extLst>
              <a:ext uri="{FF2B5EF4-FFF2-40B4-BE49-F238E27FC236}">
                <a16:creationId xmlns:a16="http://schemas.microsoft.com/office/drawing/2014/main" id="{E0F5F4BD-C43C-9D72-0AFE-D1284F369C1F}"/>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8035" r="803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98C15258-04D1-8F9D-7251-10C4784C353F}"/>
              </a:ext>
            </a:extLst>
          </p:cNvPr>
          <p:cNvSpPr>
            <a:spLocks noGrp="1"/>
          </p:cNvSpPr>
          <p:nvPr>
            <p:ph type="body" sz="half" idx="2"/>
          </p:nvPr>
        </p:nvSpPr>
        <p:spPr/>
        <p:txBody>
          <a:bodyPr/>
          <a:lstStyle/>
          <a:p>
            <a:pPr marL="285750" indent="-285750">
              <a:buFont typeface="Arial" panose="020B0604020202020204" pitchFamily="34" charset="0"/>
              <a:buChar char="•"/>
            </a:pPr>
            <a:r>
              <a:rPr lang="nb-NO" err="1"/>
              <a:t>Invasive</a:t>
            </a:r>
            <a:endParaRPr lang="nb-NO"/>
          </a:p>
          <a:p>
            <a:pPr marL="285750" indent="-285750">
              <a:buFont typeface="Arial" panose="020B0604020202020204" pitchFamily="34" charset="0"/>
              <a:buChar char="•"/>
            </a:pPr>
            <a:r>
              <a:rPr lang="nb-NO" err="1"/>
              <a:t>Multidisplinary</a:t>
            </a:r>
            <a:endParaRPr lang="nb-NO"/>
          </a:p>
          <a:p>
            <a:pPr marL="285750" indent="-285750">
              <a:buFont typeface="Arial" panose="020B0604020202020204" pitchFamily="34" charset="0"/>
              <a:buChar char="•"/>
            </a:pPr>
            <a:endParaRPr lang="nb-NO"/>
          </a:p>
        </p:txBody>
      </p:sp>
    </p:spTree>
    <p:extLst>
      <p:ext uri="{BB962C8B-B14F-4D97-AF65-F5344CB8AC3E}">
        <p14:creationId xmlns:p14="http://schemas.microsoft.com/office/powerpoint/2010/main" val="2517517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813137-4B99-1242-F109-1760C4CAD522}"/>
              </a:ext>
            </a:extLst>
          </p:cNvPr>
          <p:cNvSpPr>
            <a:spLocks noGrp="1"/>
          </p:cNvSpPr>
          <p:nvPr>
            <p:ph type="title"/>
          </p:nvPr>
        </p:nvSpPr>
        <p:spPr/>
        <p:txBody>
          <a:bodyPr/>
          <a:lstStyle/>
          <a:p>
            <a:r>
              <a:rPr lang="nb-NO"/>
              <a:t>Robot </a:t>
            </a:r>
            <a:r>
              <a:rPr lang="nb-NO" err="1"/>
              <a:t>Assisted</a:t>
            </a:r>
            <a:r>
              <a:rPr lang="nb-NO"/>
              <a:t> Deep Brain </a:t>
            </a:r>
            <a:r>
              <a:rPr lang="nb-NO" err="1"/>
              <a:t>Implantation</a:t>
            </a:r>
            <a:endParaRPr lang="en-US"/>
          </a:p>
        </p:txBody>
      </p:sp>
      <p:pic>
        <p:nvPicPr>
          <p:cNvPr id="10" name="Content Placeholder 9" descr="A cartoon character drawing a pink object with a red ball&#10;&#10;Description automatically generated">
            <a:extLst>
              <a:ext uri="{FF2B5EF4-FFF2-40B4-BE49-F238E27FC236}">
                <a16:creationId xmlns:a16="http://schemas.microsoft.com/office/drawing/2014/main" id="{EBC6FCCF-DFF2-AD22-D722-B1C31F6E4B2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342" r="1342"/>
          <a:stretch/>
        </p:blipFill>
        <p:spPr bwMode="auto">
          <a:prstGeom prst="rect">
            <a:avLst/>
          </a:prstGeom>
          <a:noFill/>
          <a:ln>
            <a:noFill/>
          </a:ln>
        </p:spPr>
      </p:pic>
      <p:sp>
        <p:nvSpPr>
          <p:cNvPr id="11" name="Text Placeholder 10">
            <a:extLst>
              <a:ext uri="{FF2B5EF4-FFF2-40B4-BE49-F238E27FC236}">
                <a16:creationId xmlns:a16="http://schemas.microsoft.com/office/drawing/2014/main" id="{683E73FF-05A9-7C78-6E82-C8726EF49517}"/>
              </a:ext>
            </a:extLst>
          </p:cNvPr>
          <p:cNvSpPr>
            <a:spLocks noGrp="1"/>
          </p:cNvSpPr>
          <p:nvPr>
            <p:ph type="body" sz="half" idx="2"/>
          </p:nvPr>
        </p:nvSpPr>
        <p:spPr/>
        <p:txBody>
          <a:bodyPr/>
          <a:lstStyle/>
          <a:p>
            <a:pPr marL="285750" indent="-285750">
              <a:buFont typeface="Arial" panose="020B0604020202020204" pitchFamily="34" charset="0"/>
              <a:buChar char="•"/>
            </a:pPr>
            <a:r>
              <a:rPr lang="nb-NO"/>
              <a:t>Brain-Robot spatial </a:t>
            </a:r>
            <a:r>
              <a:rPr lang="nb-NO" err="1"/>
              <a:t>information</a:t>
            </a:r>
            <a:endParaRPr lang="nb-NO"/>
          </a:p>
          <a:p>
            <a:pPr marL="285750" indent="-285750">
              <a:buFont typeface="Arial" panose="020B0604020202020204" pitchFamily="34" charset="0"/>
              <a:buChar char="•"/>
            </a:pPr>
            <a:r>
              <a:rPr lang="nb-NO" err="1"/>
              <a:t>Accuracy</a:t>
            </a:r>
            <a:endParaRPr lang="nb-NO"/>
          </a:p>
          <a:p>
            <a:pPr marL="285750" indent="-285750">
              <a:buFont typeface="Arial" panose="020B0604020202020204" pitchFamily="34" charset="0"/>
              <a:buChar char="•"/>
            </a:pPr>
            <a:r>
              <a:rPr lang="nb-NO" err="1"/>
              <a:t>Custom</a:t>
            </a:r>
            <a:r>
              <a:rPr lang="nb-NO"/>
              <a:t> </a:t>
            </a:r>
            <a:r>
              <a:rPr lang="nb-NO" err="1"/>
              <a:t>made</a:t>
            </a:r>
            <a:r>
              <a:rPr lang="nb-NO"/>
              <a:t> parts</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345774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Rectangle 3077">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29F4ECF-0CF7-8885-ECA7-B3B1CBA97BCB}"/>
              </a:ext>
            </a:extLst>
          </p:cNvPr>
          <p:cNvSpPr>
            <a:spLocks noGrp="1"/>
          </p:cNvSpPr>
          <p:nvPr>
            <p:ph type="title"/>
          </p:nvPr>
        </p:nvSpPr>
        <p:spPr>
          <a:xfrm>
            <a:off x="451513" y="5176569"/>
            <a:ext cx="4589009" cy="970450"/>
          </a:xfrm>
        </p:spPr>
        <p:txBody>
          <a:bodyPr anchor="ctr">
            <a:normAutofit/>
          </a:bodyPr>
          <a:lstStyle/>
          <a:p>
            <a:r>
              <a:rPr lang="nb-NO" sz="2400"/>
              <a:t>Brain</a:t>
            </a:r>
            <a:endParaRPr lang="en-US" sz="2400"/>
          </a:p>
        </p:txBody>
      </p:sp>
      <p:pic>
        <p:nvPicPr>
          <p:cNvPr id="3076" name="Picture 4">
            <a:extLst>
              <a:ext uri="{FF2B5EF4-FFF2-40B4-BE49-F238E27FC236}">
                <a16:creationId xmlns:a16="http://schemas.microsoft.com/office/drawing/2014/main" id="{33EACDAD-18FB-1ACE-84AB-8E49BBED33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56"/>
          <a:stretch/>
        </p:blipFill>
        <p:spPr bwMode="auto">
          <a:xfrm>
            <a:off x="-67429" y="0"/>
            <a:ext cx="12326858" cy="4990641"/>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8A7D486-0C69-E4D4-9DB5-864EDBA03A5A}"/>
              </a:ext>
            </a:extLst>
          </p:cNvPr>
          <p:cNvSpPr>
            <a:spLocks noGrp="1"/>
          </p:cNvSpPr>
          <p:nvPr>
            <p:ph idx="1"/>
          </p:nvPr>
        </p:nvSpPr>
        <p:spPr>
          <a:xfrm>
            <a:off x="5344886" y="5176569"/>
            <a:ext cx="6028400" cy="970450"/>
          </a:xfrm>
        </p:spPr>
        <p:txBody>
          <a:bodyPr>
            <a:normAutofit/>
          </a:bodyPr>
          <a:lstStyle/>
          <a:p>
            <a:r>
              <a:rPr lang="nb-NO" sz="1600" dirty="0">
                <a:solidFill>
                  <a:srgbClr val="FEFEFE"/>
                </a:solidFill>
              </a:rPr>
              <a:t>Target &amp; </a:t>
            </a:r>
            <a:r>
              <a:rPr lang="nb-NO" sz="1600" dirty="0" err="1">
                <a:solidFill>
                  <a:srgbClr val="FEFEFE"/>
                </a:solidFill>
              </a:rPr>
              <a:t>Entry</a:t>
            </a:r>
            <a:endParaRPr lang="nb-NO" sz="1600" dirty="0">
              <a:solidFill>
                <a:srgbClr val="FEFEFE"/>
              </a:solidFill>
            </a:endParaRPr>
          </a:p>
          <a:p>
            <a:endParaRPr lang="nb-NO" sz="1600" dirty="0">
              <a:solidFill>
                <a:srgbClr val="FEFEFE"/>
              </a:solidFill>
            </a:endParaRPr>
          </a:p>
        </p:txBody>
      </p:sp>
    </p:spTree>
    <p:extLst>
      <p:ext uri="{BB962C8B-B14F-4D97-AF65-F5344CB8AC3E}">
        <p14:creationId xmlns:p14="http://schemas.microsoft.com/office/powerpoint/2010/main" val="429433331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BA295-5FD8-87B4-35B0-5988FB32B231}"/>
              </a:ext>
            </a:extLst>
          </p:cNvPr>
          <p:cNvSpPr>
            <a:spLocks noGrp="1"/>
          </p:cNvSpPr>
          <p:nvPr>
            <p:ph type="title"/>
          </p:nvPr>
        </p:nvSpPr>
        <p:spPr/>
        <p:txBody>
          <a:bodyPr/>
          <a:lstStyle/>
          <a:p>
            <a:r>
              <a:rPr lang="nb-NO" altLang="zh-CN"/>
              <a:t>Robots </a:t>
            </a:r>
            <a:r>
              <a:rPr lang="nb-NO" altLang="zh-CN" err="1"/>
              <a:t>are</a:t>
            </a:r>
            <a:r>
              <a:rPr lang="nb-NO" altLang="zh-CN"/>
              <a:t> cool</a:t>
            </a:r>
            <a:endParaRPr lang="zh-CN" altLang="en-US"/>
          </a:p>
        </p:txBody>
      </p:sp>
      <p:sp>
        <p:nvSpPr>
          <p:cNvPr id="3" name="内容占位符 2">
            <a:extLst>
              <a:ext uri="{FF2B5EF4-FFF2-40B4-BE49-F238E27FC236}">
                <a16:creationId xmlns:a16="http://schemas.microsoft.com/office/drawing/2014/main" id="{9793C2D7-531C-F3B3-003A-91CBED7D9AF1}"/>
              </a:ext>
            </a:extLst>
          </p:cNvPr>
          <p:cNvSpPr>
            <a:spLocks noGrp="1"/>
          </p:cNvSpPr>
          <p:nvPr>
            <p:ph idx="1"/>
          </p:nvPr>
        </p:nvSpPr>
        <p:spPr/>
        <p:txBody>
          <a:bodyPr/>
          <a:lstStyle/>
          <a:p>
            <a:r>
              <a:rPr lang="nb-NO" altLang="zh-CN" dirty="0" err="1"/>
              <a:t>Kinematics</a:t>
            </a:r>
            <a:endParaRPr lang="nb-NO" altLang="zh-CN" dirty="0"/>
          </a:p>
          <a:p>
            <a:r>
              <a:rPr lang="nb-NO" altLang="zh-CN" dirty="0"/>
              <a:t>End-</a:t>
            </a:r>
            <a:r>
              <a:rPr lang="nb-NO" altLang="zh-CN" dirty="0" err="1"/>
              <a:t>effector</a:t>
            </a:r>
            <a:endParaRPr lang="zh-CN" altLang="en-US"/>
          </a:p>
        </p:txBody>
      </p:sp>
      <p:pic>
        <p:nvPicPr>
          <p:cNvPr id="4" name="Bilde 157962011">
            <a:extLst>
              <a:ext uri="{FF2B5EF4-FFF2-40B4-BE49-F238E27FC236}">
                <a16:creationId xmlns:a16="http://schemas.microsoft.com/office/drawing/2014/main" id="{1CF7A83B-075A-D829-15A6-338BCAD3C0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178772" y="216672"/>
            <a:ext cx="5375484" cy="6424655"/>
          </a:xfrm>
          <a:prstGeom prst="rect">
            <a:avLst/>
          </a:prstGeom>
          <a:noFill/>
          <a:ln>
            <a:noFill/>
          </a:ln>
        </p:spPr>
      </p:pic>
    </p:spTree>
    <p:extLst>
      <p:ext uri="{BB962C8B-B14F-4D97-AF65-F5344CB8AC3E}">
        <p14:creationId xmlns:p14="http://schemas.microsoft.com/office/powerpoint/2010/main" val="1671726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90C8-4841-ED7A-553A-E6D40469F959}"/>
              </a:ext>
            </a:extLst>
          </p:cNvPr>
          <p:cNvSpPr>
            <a:spLocks noGrp="1"/>
          </p:cNvSpPr>
          <p:nvPr>
            <p:ph type="title"/>
          </p:nvPr>
        </p:nvSpPr>
        <p:spPr/>
        <p:txBody>
          <a:bodyPr/>
          <a:lstStyle/>
          <a:p>
            <a:r>
              <a:rPr lang="nb-NO"/>
              <a:t>Robot </a:t>
            </a:r>
            <a:r>
              <a:rPr lang="nb-NO" err="1"/>
              <a:t>Kinematics</a:t>
            </a:r>
            <a:endParaRPr lang="en-US"/>
          </a:p>
        </p:txBody>
      </p:sp>
      <p:sp>
        <p:nvSpPr>
          <p:cNvPr id="8" name="Text Placeholder 7">
            <a:extLst>
              <a:ext uri="{FF2B5EF4-FFF2-40B4-BE49-F238E27FC236}">
                <a16:creationId xmlns:a16="http://schemas.microsoft.com/office/drawing/2014/main" id="{7D47BDE9-9EB5-A94A-14B0-C58AE7A3A907}"/>
              </a:ext>
            </a:extLst>
          </p:cNvPr>
          <p:cNvSpPr>
            <a:spLocks noGrp="1"/>
          </p:cNvSpPr>
          <p:nvPr>
            <p:ph type="body" sz="half" idx="2"/>
          </p:nvPr>
        </p:nvSpPr>
        <p:spPr/>
        <p:txBody>
          <a:bodyPr/>
          <a:lstStyle/>
          <a:p>
            <a:pPr marL="285750" indent="-285750">
              <a:buFont typeface="Arial" panose="020B0604020202020204" pitchFamily="34" charset="0"/>
              <a:buChar char="•"/>
            </a:pPr>
            <a:r>
              <a:rPr lang="nb-NO" dirty="0"/>
              <a:t>Forward </a:t>
            </a:r>
            <a:r>
              <a:rPr lang="nb-NO" dirty="0" err="1"/>
              <a:t>Kinematics</a:t>
            </a:r>
            <a:endParaRPr lang="nb-NO" dirty="0"/>
          </a:p>
          <a:p>
            <a:pPr marL="285750" indent="-285750">
              <a:buFont typeface="Arial" panose="020B0604020202020204" pitchFamily="34" charset="0"/>
              <a:buChar char="•"/>
            </a:pPr>
            <a:r>
              <a:rPr lang="nb-NO" dirty="0"/>
              <a:t>Inverse </a:t>
            </a:r>
            <a:r>
              <a:rPr lang="nb-NO" dirty="0" err="1"/>
              <a:t>Kinematics</a:t>
            </a:r>
            <a:endParaRPr lang="nb-NO" dirty="0"/>
          </a:p>
          <a:p>
            <a:pPr marL="285750" indent="-285750">
              <a:buFont typeface="Arial" panose="020B0604020202020204" pitchFamily="34" charset="0"/>
              <a:buChar char="•"/>
            </a:pPr>
            <a:r>
              <a:rPr lang="nb-NO" dirty="0" err="1"/>
              <a:t>Denavitt-Hartenberg</a:t>
            </a:r>
            <a:r>
              <a:rPr lang="nb-NO" dirty="0"/>
              <a:t> </a:t>
            </a:r>
            <a:r>
              <a:rPr lang="nb-NO" dirty="0" err="1"/>
              <a:t>model</a:t>
            </a:r>
            <a:endParaRPr lang="nb-NO" dirty="0"/>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856646C-7F27-1ED0-D6BF-899BF9034452}"/>
                  </a:ext>
                </a:extLst>
              </p:cNvPr>
              <p:cNvSpPr txBox="1"/>
              <p:nvPr/>
            </p:nvSpPr>
            <p:spPr>
              <a:xfrm>
                <a:off x="5054291" y="1149423"/>
                <a:ext cx="6094140" cy="4224618"/>
              </a:xfrm>
              <a:prstGeom prst="rect">
                <a:avLst/>
              </a:prstGeom>
              <a:noFill/>
            </p:spPr>
            <p:txBody>
              <a:bodyPr wrap="square">
                <a:spAutoFit/>
              </a:bodyPr>
              <a:lstStyle/>
              <a:p>
                <a:pPr indent="457200">
                  <a:lnSpc>
                    <a:spcPct val="150000"/>
                  </a:lnSpc>
                  <a:spcAft>
                    <a:spcPts val="800"/>
                  </a:spcAft>
                </a:pPr>
                <a14:m>
                  <m:oMathPara xmlns:m="http://schemas.openxmlformats.org/officeDocument/2006/math">
                    <m:oMathParaPr>
                      <m:jc m:val="centerGroup"/>
                    </m:oMathParaPr>
                    <m:oMath xmlns:m="http://schemas.openxmlformats.org/officeDocument/2006/math">
                      <m:r>
                        <a:rPr lang="nb-NO" sz="1800" b="0" i="1" smtClean="0">
                          <a:effectLst/>
                          <a:latin typeface="Cambria Math" panose="02040503050406030204" pitchFamily="18" charset="0"/>
                          <a:ea typeface="MS Mincho" panose="02020609040205080304" pitchFamily="49" charset="-128"/>
                        </a:rPr>
                        <m:t>       </m:t>
                      </m:r>
                      <m:sSub>
                        <m:sSubPr>
                          <m:ctrlPr>
                            <a:rPr lang="en-US" sz="1800" i="1" smtClean="0">
                              <a:effectLst/>
                              <a:latin typeface="Cambria Math" panose="02040503050406030204" pitchFamily="18" charset="0"/>
                              <a:ea typeface="MS Mincho" panose="02020609040205080304" pitchFamily="49" charset="-128"/>
                            </a:rPr>
                          </m:ctrlPr>
                        </m:sSubPr>
                        <m:e>
                          <m:r>
                            <a:rPr lang="en-US" sz="1800" i="1">
                              <a:effectLst/>
                              <a:latin typeface="Cambria Math" panose="02040503050406030204" pitchFamily="18" charset="0"/>
                              <a:ea typeface="MS Mincho" panose="02020609040205080304" pitchFamily="49" charset="-128"/>
                            </a:rPr>
                            <m:t>𝑅</m:t>
                          </m:r>
                        </m:e>
                        <m:sub>
                          <m:r>
                            <a:rPr lang="en-US" sz="1800" i="1">
                              <a:effectLst/>
                              <a:latin typeface="Cambria Math" panose="02040503050406030204" pitchFamily="18" charset="0"/>
                              <a:ea typeface="MS Mincho" panose="02020609040205080304" pitchFamily="49" charset="-128"/>
                            </a:rPr>
                            <m:t>𝑥</m:t>
                          </m:r>
                        </m:sub>
                      </m:sSub>
                      <m:d>
                        <m:dPr>
                          <m:ctrlPr>
                            <a:rPr lang="en-US" sz="1800" i="1">
                              <a:effectLst/>
                              <a:latin typeface="Cambria Math" panose="02040503050406030204" pitchFamily="18" charset="0"/>
                              <a:ea typeface="MS Mincho" panose="02020609040205080304" pitchFamily="49" charset="-128"/>
                            </a:rPr>
                          </m:ctrlPr>
                        </m:dPr>
                        <m:e>
                          <m:r>
                            <a:rPr lang="en-US" sz="1800" i="1">
                              <a:effectLst/>
                              <a:latin typeface="Cambria Math" panose="02040503050406030204" pitchFamily="18" charset="0"/>
                              <a:ea typeface="MS Mincho" panose="02020609040205080304" pitchFamily="49" charset="-128"/>
                            </a:rPr>
                            <m:t>𝜃</m:t>
                          </m:r>
                        </m:e>
                      </m:d>
                      <m:r>
                        <a:rPr lang="en-US" sz="1800" i="1">
                          <a:effectLst/>
                          <a:latin typeface="Cambria Math" panose="02040503050406030204" pitchFamily="18" charset="0"/>
                          <a:ea typeface="MS Mincho" panose="02020609040205080304" pitchFamily="49" charset="-128"/>
                        </a:rPr>
                        <m:t>=</m:t>
                      </m:r>
                      <m:d>
                        <m:dPr>
                          <m:ctrlPr>
                            <a:rPr lang="en-US" sz="1800" i="1">
                              <a:effectLst/>
                              <a:latin typeface="Cambria Math" panose="02040503050406030204" pitchFamily="18" charset="0"/>
                              <a:ea typeface="MS Mincho" panose="02020609040205080304" pitchFamily="49" charset="-128"/>
                            </a:rPr>
                          </m:ctrlPr>
                        </m:dPr>
                        <m:e>
                          <m:m>
                            <m:mPr>
                              <m:mcs>
                                <m:mc>
                                  <m:mcPr>
                                    <m:count m:val="3"/>
                                    <m:mcJc m:val="center"/>
                                  </m:mcPr>
                                </m:mc>
                              </m:mcs>
                              <m:ctrlPr>
                                <a:rPr lang="en-US" sz="1800" i="1">
                                  <a:effectLst/>
                                  <a:latin typeface="Cambria Math" panose="02040503050406030204" pitchFamily="18" charset="0"/>
                                  <a:ea typeface="MS Mincho" panose="02020609040205080304" pitchFamily="49" charset="-128"/>
                                </a:rPr>
                              </m:ctrlPr>
                            </m:mPr>
                            <m:mr>
                              <m:e>
                                <m:r>
                                  <a:rPr lang="en-US" sz="1800" i="1">
                                    <a:effectLst/>
                                    <a:latin typeface="Cambria Math" panose="02040503050406030204" pitchFamily="18" charset="0"/>
                                    <a:ea typeface="MS Mincho" panose="02020609040205080304" pitchFamily="49" charset="-128"/>
                                  </a:rPr>
                                  <m:t>1</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sz="1800" i="1">
                                    <a:effectLst/>
                                    <a:latin typeface="Cambria Math" panose="02040503050406030204" pitchFamily="18" charset="0"/>
                                    <a:ea typeface="Cambria Math" panose="02040503050406030204" pitchFamily="18" charset="0"/>
                                    <a:cs typeface="Cambria Math" panose="02040503050406030204" pitchFamily="18" charset="0"/>
                                  </a:rPr>
                                  <m:t>0</m:t>
                                </m:r>
                              </m:e>
                              <m:e>
                                <m:r>
                                  <m:rPr>
                                    <m:sty m:val="p"/>
                                  </m:rPr>
                                  <a:rPr lang="en-US" sz="1800">
                                    <a:effectLst/>
                                    <a:latin typeface="Cambria Math" panose="02040503050406030204" pitchFamily="18" charset="0"/>
                                    <a:ea typeface="Cambria Math" panose="02040503050406030204" pitchFamily="18" charset="0"/>
                                    <a:cs typeface="Cambria Math" panose="02040503050406030204" pitchFamily="18" charset="0"/>
                                  </a:rPr>
                                  <m:t>cos</m:t>
                                </m:r>
                                <m:r>
                                  <a:rPr lang="en-US" sz="1800">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𝜃</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00" i="1">
                                    <a:effectLst/>
                                    <a:latin typeface="Cambria Math" panose="02040503050406030204" pitchFamily="18" charset="0"/>
                                    <a:ea typeface="MS Mincho" panose="02020609040205080304" pitchFamily="49" charset="-128"/>
                                  </a:rPr>
                                  <m:t>−</m:t>
                                </m:r>
                                <m:r>
                                  <m:rPr>
                                    <m:sty m:val="p"/>
                                  </m:rPr>
                                  <a:rPr lang="en-US" sz="1800">
                                    <a:effectLst/>
                                    <a:latin typeface="Cambria Math" panose="02040503050406030204" pitchFamily="18" charset="0"/>
                                    <a:ea typeface="MS Mincho" panose="02020609040205080304" pitchFamily="49" charset="-128"/>
                                  </a:rPr>
                                  <m:t>sin</m:t>
                                </m:r>
                                <m:r>
                                  <a:rPr lang="en-US" sz="1800">
                                    <a:effectLst/>
                                    <a:latin typeface="Cambria Math" panose="02040503050406030204" pitchFamily="18" charset="0"/>
                                    <a:ea typeface="MS Mincho" panose="02020609040205080304" pitchFamily="49" charset="-128"/>
                                  </a:rPr>
                                  <m:t>⁡</m:t>
                                </m:r>
                                <m:r>
                                  <a:rPr lang="en-US" sz="1800" i="1">
                                    <a:effectLst/>
                                    <a:latin typeface="Cambria Math" panose="02040503050406030204" pitchFamily="18" charset="0"/>
                                    <a:ea typeface="MS Mincho" panose="02020609040205080304" pitchFamily="49" charset="-128"/>
                                  </a:rPr>
                                  <m:t>(</m:t>
                                </m:r>
                                <m:r>
                                  <a:rPr lang="en-US" sz="1800" i="1">
                                    <a:effectLst/>
                                    <a:latin typeface="Cambria Math" panose="02040503050406030204" pitchFamily="18" charset="0"/>
                                    <a:ea typeface="MS Mincho" panose="02020609040205080304" pitchFamily="49" charset="-128"/>
                                  </a:rPr>
                                  <m:t>𝜃</m:t>
                                </m:r>
                                <m:r>
                                  <a:rPr lang="en-US" sz="1800" i="1">
                                    <a:effectLst/>
                                    <a:latin typeface="Cambria Math" panose="02040503050406030204" pitchFamily="18" charset="0"/>
                                    <a:ea typeface="MS Mincho" panose="02020609040205080304" pitchFamily="49" charset="-128"/>
                                  </a:rPr>
                                  <m:t>)</m:t>
                                </m:r>
                              </m:e>
                            </m:mr>
                            <m:mr>
                              <m:e>
                                <m:r>
                                  <a:rPr lang="en-US" sz="1800" i="1">
                                    <a:effectLst/>
                                    <a:latin typeface="Cambria Math" panose="02040503050406030204" pitchFamily="18" charset="0"/>
                                    <a:ea typeface="MS Mincho" panose="02020609040205080304" pitchFamily="49" charset="-128"/>
                                  </a:rPr>
                                  <m:t>0</m:t>
                                </m:r>
                              </m:e>
                              <m:e>
                                <m:r>
                                  <m:rPr>
                                    <m:sty m:val="p"/>
                                  </m:rPr>
                                  <a:rPr lang="en-US" sz="1800">
                                    <a:effectLst/>
                                    <a:latin typeface="Cambria Math" panose="02040503050406030204" pitchFamily="18" charset="0"/>
                                    <a:ea typeface="Cambria Math" panose="02040503050406030204" pitchFamily="18" charset="0"/>
                                    <a:cs typeface="Cambria Math" panose="02040503050406030204" pitchFamily="18" charset="0"/>
                                  </a:rPr>
                                  <m:t>sin</m:t>
                                </m:r>
                                <m:r>
                                  <a:rPr lang="en-US" sz="1800">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𝜃</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1800">
                                    <a:effectLst/>
                                    <a:latin typeface="Cambria Math" panose="02040503050406030204" pitchFamily="18" charset="0"/>
                                    <a:ea typeface="MS Mincho" panose="02020609040205080304" pitchFamily="49" charset="-128"/>
                                  </a:rPr>
                                  <m:t>cos</m:t>
                                </m:r>
                                <m:r>
                                  <a:rPr lang="en-US" sz="1800">
                                    <a:effectLst/>
                                    <a:latin typeface="Cambria Math" panose="02040503050406030204" pitchFamily="18" charset="0"/>
                                    <a:ea typeface="MS Mincho" panose="02020609040205080304" pitchFamily="49" charset="-128"/>
                                  </a:rPr>
                                  <m:t>⁡</m:t>
                                </m:r>
                                <m:r>
                                  <a:rPr lang="en-US" sz="1800" i="1">
                                    <a:effectLst/>
                                    <a:latin typeface="Cambria Math" panose="02040503050406030204" pitchFamily="18" charset="0"/>
                                    <a:ea typeface="MS Mincho" panose="02020609040205080304" pitchFamily="49" charset="-128"/>
                                  </a:rPr>
                                  <m:t>(</m:t>
                                </m:r>
                                <m:r>
                                  <a:rPr lang="en-US" sz="1800" i="1">
                                    <a:effectLst/>
                                    <a:latin typeface="Cambria Math" panose="02040503050406030204" pitchFamily="18" charset="0"/>
                                    <a:ea typeface="MS Mincho" panose="02020609040205080304" pitchFamily="49" charset="-128"/>
                                  </a:rPr>
                                  <m:t>𝜃</m:t>
                                </m:r>
                                <m:r>
                                  <a:rPr lang="en-US" sz="1800" i="1">
                                    <a:effectLst/>
                                    <a:latin typeface="Cambria Math" panose="02040503050406030204" pitchFamily="18" charset="0"/>
                                    <a:ea typeface="MS Mincho" panose="02020609040205080304" pitchFamily="49" charset="-128"/>
                                  </a:rPr>
                                  <m:t>)</m:t>
                                </m:r>
                              </m:e>
                            </m:mr>
                          </m:m>
                        </m:e>
                      </m:d>
                    </m:oMath>
                  </m:oMathPara>
                </a14:m>
                <a:endParaRPr lang="en-US" sz="1800" dirty="0">
                  <a:effectLst/>
                  <a:latin typeface="Times New Roman" panose="02020603050405020304" pitchFamily="18" charset="0"/>
                  <a:ea typeface="Calibri" panose="020F0502020204030204" pitchFamily="34" charset="0"/>
                </a:endParaRPr>
              </a:p>
              <a:p>
                <a:pPr indent="457200">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MS Mincho" panose="02020609040205080304" pitchFamily="49" charset="-128"/>
                            </a:rPr>
                          </m:ctrlPr>
                        </m:sSubPr>
                        <m:e>
                          <m:r>
                            <a:rPr lang="en-US" sz="1800" i="1">
                              <a:effectLst/>
                              <a:latin typeface="Cambria Math" panose="02040503050406030204" pitchFamily="18" charset="0"/>
                              <a:ea typeface="MS Mincho" panose="02020609040205080304" pitchFamily="49" charset="-128"/>
                            </a:rPr>
                            <m:t>𝑅</m:t>
                          </m:r>
                        </m:e>
                        <m:sub>
                          <m:r>
                            <a:rPr lang="en-US" sz="1800" i="1">
                              <a:effectLst/>
                              <a:latin typeface="Cambria Math" panose="02040503050406030204" pitchFamily="18" charset="0"/>
                              <a:ea typeface="MS Mincho" panose="02020609040205080304" pitchFamily="49" charset="-128"/>
                            </a:rPr>
                            <m:t>𝑦</m:t>
                          </m:r>
                        </m:sub>
                      </m:sSub>
                      <m:d>
                        <m:dPr>
                          <m:ctrlPr>
                            <a:rPr lang="en-US" sz="1800" i="1">
                              <a:effectLst/>
                              <a:latin typeface="Cambria Math" panose="02040503050406030204" pitchFamily="18" charset="0"/>
                              <a:ea typeface="MS Mincho" panose="02020609040205080304" pitchFamily="49" charset="-128"/>
                            </a:rPr>
                          </m:ctrlPr>
                        </m:dPr>
                        <m:e>
                          <m:r>
                            <a:rPr lang="en-US" sz="1800" i="1">
                              <a:effectLst/>
                              <a:latin typeface="Cambria Math" panose="02040503050406030204" pitchFamily="18" charset="0"/>
                              <a:ea typeface="MS Mincho" panose="02020609040205080304" pitchFamily="49" charset="-128"/>
                            </a:rPr>
                            <m:t>𝜃</m:t>
                          </m:r>
                        </m:e>
                      </m:d>
                      <m:r>
                        <a:rPr lang="en-US" sz="1800" i="1">
                          <a:effectLst/>
                          <a:latin typeface="Cambria Math" panose="02040503050406030204" pitchFamily="18" charset="0"/>
                          <a:ea typeface="MS Mincho" panose="02020609040205080304" pitchFamily="49" charset="-128"/>
                        </a:rPr>
                        <m:t>=</m:t>
                      </m:r>
                      <m:d>
                        <m:dPr>
                          <m:ctrlPr>
                            <a:rPr lang="en-US" sz="1800" i="1">
                              <a:effectLst/>
                              <a:latin typeface="Cambria Math" panose="02040503050406030204" pitchFamily="18" charset="0"/>
                              <a:ea typeface="MS Mincho" panose="02020609040205080304" pitchFamily="49" charset="-128"/>
                            </a:rPr>
                          </m:ctrlPr>
                        </m:dPr>
                        <m:e>
                          <m:m>
                            <m:mPr>
                              <m:mcs>
                                <m:mc>
                                  <m:mcPr>
                                    <m:count m:val="3"/>
                                    <m:mcJc m:val="center"/>
                                  </m:mcPr>
                                </m:mc>
                              </m:mcs>
                              <m:ctrlPr>
                                <a:rPr lang="en-US" sz="1800" i="1">
                                  <a:effectLst/>
                                  <a:latin typeface="Cambria Math" panose="02040503050406030204" pitchFamily="18" charset="0"/>
                                  <a:ea typeface="MS Mincho" panose="02020609040205080304" pitchFamily="49" charset="-128"/>
                                </a:rPr>
                              </m:ctrlPr>
                            </m:mPr>
                            <m:mr>
                              <m:e>
                                <m:r>
                                  <m:rPr>
                                    <m:sty m:val="p"/>
                                  </m:rPr>
                                  <a:rPr lang="en-US" sz="1800">
                                    <a:effectLst/>
                                    <a:latin typeface="Cambria Math" panose="02040503050406030204" pitchFamily="18" charset="0"/>
                                    <a:ea typeface="MS Mincho" panose="02020609040205080304" pitchFamily="49" charset="-128"/>
                                  </a:rPr>
                                  <m:t>cos</m:t>
                                </m:r>
                                <m:r>
                                  <a:rPr lang="en-US" sz="1800">
                                    <a:effectLst/>
                                    <a:latin typeface="Cambria Math" panose="02040503050406030204" pitchFamily="18" charset="0"/>
                                    <a:ea typeface="MS Mincho" panose="02020609040205080304" pitchFamily="49" charset="-128"/>
                                  </a:rPr>
                                  <m:t>⁡</m:t>
                                </m:r>
                                <m:r>
                                  <a:rPr lang="en-US" sz="1800" i="1">
                                    <a:effectLst/>
                                    <a:latin typeface="Cambria Math" panose="02040503050406030204" pitchFamily="18" charset="0"/>
                                    <a:ea typeface="MS Mincho" panose="02020609040205080304" pitchFamily="49" charset="-128"/>
                                  </a:rPr>
                                  <m:t>(</m:t>
                                </m:r>
                                <m:r>
                                  <a:rPr lang="en-US" sz="1800" i="1">
                                    <a:effectLst/>
                                    <a:latin typeface="Cambria Math" panose="02040503050406030204" pitchFamily="18" charset="0"/>
                                    <a:ea typeface="MS Mincho" panose="02020609040205080304" pitchFamily="49" charset="-128"/>
                                  </a:rPr>
                                  <m:t>𝜃</m:t>
                                </m:r>
                                <m:r>
                                  <a:rPr lang="en-US" sz="1800" i="1">
                                    <a:effectLst/>
                                    <a:latin typeface="Cambria Math" panose="02040503050406030204" pitchFamily="18" charset="0"/>
                                    <a:ea typeface="MS Mincho" panose="02020609040205080304" pitchFamily="49" charset="-128"/>
                                  </a:rPr>
                                  <m:t>)</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0</m:t>
                                </m:r>
                              </m:e>
                              <m:e>
                                <m:r>
                                  <m:rPr>
                                    <m:sty m:val="p"/>
                                  </m:rPr>
                                  <a:rPr lang="en-US" sz="1800">
                                    <a:effectLst/>
                                    <a:latin typeface="Cambria Math" panose="02040503050406030204" pitchFamily="18" charset="0"/>
                                    <a:ea typeface="Cambria Math" panose="02040503050406030204" pitchFamily="18" charset="0"/>
                                    <a:cs typeface="Cambria Math" panose="02040503050406030204" pitchFamily="18" charset="0"/>
                                  </a:rPr>
                                  <m:t>sin</m:t>
                                </m:r>
                                <m:r>
                                  <a:rPr lang="en-US" sz="1800">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𝜃</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mr>
                            <m:mr>
                              <m:e>
                                <m:r>
                                  <a:rPr lang="en-US" sz="1800" i="1">
                                    <a:effectLst/>
                                    <a:latin typeface="Cambria Math" panose="02040503050406030204" pitchFamily="18" charset="0"/>
                                    <a:ea typeface="Cambria Math" panose="02040503050406030204" pitchFamily="18" charset="0"/>
                                    <a:cs typeface="Cambria Math" panose="02040503050406030204" pitchFamily="18" charset="0"/>
                                  </a:rPr>
                                  <m:t>0</m:t>
                                </m:r>
                              </m:e>
                              <m:e>
                                <m:r>
                                  <a:rPr lang="en-US" sz="1800">
                                    <a:effectLst/>
                                    <a:latin typeface="Cambria Math" panose="02040503050406030204" pitchFamily="18" charset="0"/>
                                    <a:ea typeface="Cambria Math" panose="02040503050406030204" pitchFamily="18" charset="0"/>
                                    <a:cs typeface="Cambria Math" panose="02040503050406030204" pitchFamily="18" charset="0"/>
                                  </a:rPr>
                                  <m:t>1</m:t>
                                </m:r>
                              </m:e>
                              <m:e>
                                <m:r>
                                  <a:rPr lang="en-US" sz="1800" i="1">
                                    <a:effectLst/>
                                    <a:latin typeface="Cambria Math" panose="02040503050406030204" pitchFamily="18" charset="0"/>
                                    <a:ea typeface="MS Mincho" panose="02020609040205080304" pitchFamily="49" charset="-128"/>
                                  </a:rPr>
                                  <m:t>0</m:t>
                                </m:r>
                              </m:e>
                            </m:mr>
                            <m:mr>
                              <m:e>
                                <m:r>
                                  <a:rPr lang="en-US" sz="1800" i="1">
                                    <a:effectLst/>
                                    <a:latin typeface="Cambria Math" panose="02040503050406030204" pitchFamily="18" charset="0"/>
                                    <a:ea typeface="MS Mincho" panose="02020609040205080304" pitchFamily="49" charset="-128"/>
                                  </a:rPr>
                                  <m:t>−</m:t>
                                </m:r>
                                <m:r>
                                  <m:rPr>
                                    <m:sty m:val="p"/>
                                  </m:rPr>
                                  <a:rPr lang="en-US" sz="1800">
                                    <a:effectLst/>
                                    <a:latin typeface="Cambria Math" panose="02040503050406030204" pitchFamily="18" charset="0"/>
                                    <a:ea typeface="MS Mincho" panose="02020609040205080304" pitchFamily="49" charset="-128"/>
                                  </a:rPr>
                                  <m:t>sin</m:t>
                                </m:r>
                                <m:r>
                                  <a:rPr lang="en-US" sz="1800">
                                    <a:effectLst/>
                                    <a:latin typeface="Cambria Math" panose="02040503050406030204" pitchFamily="18" charset="0"/>
                                    <a:ea typeface="MS Mincho" panose="02020609040205080304" pitchFamily="49" charset="-128"/>
                                  </a:rPr>
                                  <m:t>⁡(</m:t>
                                </m:r>
                                <m:r>
                                  <m:rPr>
                                    <m:sty m:val="p"/>
                                  </m:rPr>
                                  <a:rPr lang="en-US" sz="1800">
                                    <a:effectLst/>
                                    <a:latin typeface="Cambria Math" panose="02040503050406030204" pitchFamily="18" charset="0"/>
                                    <a:ea typeface="MS Mincho" panose="02020609040205080304" pitchFamily="49" charset="-128"/>
                                  </a:rPr>
                                  <m:t>θ</m:t>
                                </m:r>
                                <m:r>
                                  <a:rPr lang="en-US" sz="1800">
                                    <a:effectLst/>
                                    <a:latin typeface="Cambria Math" panose="02040503050406030204" pitchFamily="18" charset="0"/>
                                    <a:ea typeface="MS Mincho" panose="02020609040205080304" pitchFamily="49" charset="-128"/>
                                  </a:rPr>
                                  <m:t>)</m:t>
                                </m:r>
                              </m:e>
                              <m:e>
                                <m:r>
                                  <a:rPr lang="en-US" sz="1800">
                                    <a:effectLst/>
                                    <a:latin typeface="Cambria Math" panose="02040503050406030204" pitchFamily="18" charset="0"/>
                                    <a:ea typeface="Cambria Math" panose="02040503050406030204" pitchFamily="18" charset="0"/>
                                    <a:cs typeface="Cambria Math" panose="02040503050406030204" pitchFamily="18" charset="0"/>
                                  </a:rPr>
                                  <m:t>0</m:t>
                                </m:r>
                              </m:e>
                              <m:e>
                                <m:r>
                                  <m:rPr>
                                    <m:sty m:val="p"/>
                                  </m:rPr>
                                  <a:rPr lang="en-US" sz="1800">
                                    <a:effectLst/>
                                    <a:latin typeface="Cambria Math" panose="02040503050406030204" pitchFamily="18" charset="0"/>
                                    <a:ea typeface="MS Mincho" panose="02020609040205080304" pitchFamily="49" charset="-128"/>
                                  </a:rPr>
                                  <m:t>cos</m:t>
                                </m:r>
                                <m:r>
                                  <a:rPr lang="en-US" sz="1800">
                                    <a:effectLst/>
                                    <a:latin typeface="Cambria Math" panose="02040503050406030204" pitchFamily="18" charset="0"/>
                                    <a:ea typeface="MS Mincho" panose="02020609040205080304" pitchFamily="49" charset="-128"/>
                                  </a:rPr>
                                  <m:t>⁡(</m:t>
                                </m:r>
                                <m:r>
                                  <m:rPr>
                                    <m:sty m:val="p"/>
                                  </m:rPr>
                                  <a:rPr lang="en-US" sz="1800">
                                    <a:effectLst/>
                                    <a:latin typeface="Cambria Math" panose="02040503050406030204" pitchFamily="18" charset="0"/>
                                    <a:ea typeface="MS Mincho" panose="02020609040205080304" pitchFamily="49" charset="-128"/>
                                  </a:rPr>
                                  <m:t>θ</m:t>
                                </m:r>
                                <m:r>
                                  <a:rPr lang="en-US" sz="1800">
                                    <a:effectLst/>
                                    <a:latin typeface="Cambria Math" panose="02040503050406030204" pitchFamily="18" charset="0"/>
                                    <a:ea typeface="MS Mincho" panose="02020609040205080304" pitchFamily="49" charset="-128"/>
                                  </a:rPr>
                                  <m:t>)</m:t>
                                </m:r>
                              </m:e>
                            </m:mr>
                          </m:m>
                        </m:e>
                      </m:d>
                    </m:oMath>
                  </m:oMathPara>
                </a14:m>
                <a:endParaRPr lang="en-US" sz="1800" dirty="0">
                  <a:effectLst/>
                  <a:latin typeface="Times New Roman" panose="02020603050405020304" pitchFamily="18" charset="0"/>
                  <a:ea typeface="Calibri" panose="020F0502020204030204" pitchFamily="34" charset="0"/>
                </a:endParaRPr>
              </a:p>
              <a:p>
                <a:pPr indent="457200">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MS Mincho" panose="02020609040205080304" pitchFamily="49" charset="-128"/>
                            </a:rPr>
                          </m:ctrlPr>
                        </m:sSubPr>
                        <m:e>
                          <m:r>
                            <a:rPr lang="en-US" sz="1800" i="1">
                              <a:effectLst/>
                              <a:latin typeface="Cambria Math" panose="02040503050406030204" pitchFamily="18" charset="0"/>
                              <a:ea typeface="MS Mincho" panose="02020609040205080304" pitchFamily="49" charset="-128"/>
                            </a:rPr>
                            <m:t>𝑅</m:t>
                          </m:r>
                        </m:e>
                        <m:sub>
                          <m:r>
                            <a:rPr lang="en-US" sz="1800" i="1">
                              <a:effectLst/>
                              <a:latin typeface="Cambria Math" panose="02040503050406030204" pitchFamily="18" charset="0"/>
                              <a:ea typeface="MS Mincho" panose="02020609040205080304" pitchFamily="49" charset="-128"/>
                            </a:rPr>
                            <m:t>𝑧</m:t>
                          </m:r>
                        </m:sub>
                      </m:sSub>
                      <m:d>
                        <m:dPr>
                          <m:ctrlPr>
                            <a:rPr lang="en-US" sz="1800" i="1">
                              <a:effectLst/>
                              <a:latin typeface="Cambria Math" panose="02040503050406030204" pitchFamily="18" charset="0"/>
                              <a:ea typeface="MS Mincho" panose="02020609040205080304" pitchFamily="49" charset="-128"/>
                            </a:rPr>
                          </m:ctrlPr>
                        </m:dPr>
                        <m:e>
                          <m:r>
                            <a:rPr lang="en-US" sz="1800" i="1">
                              <a:effectLst/>
                              <a:latin typeface="Cambria Math" panose="02040503050406030204" pitchFamily="18" charset="0"/>
                              <a:ea typeface="MS Mincho" panose="02020609040205080304" pitchFamily="49" charset="-128"/>
                            </a:rPr>
                            <m:t>𝜃</m:t>
                          </m:r>
                        </m:e>
                      </m:d>
                      <m:r>
                        <a:rPr lang="en-US" sz="1800" i="1">
                          <a:effectLst/>
                          <a:latin typeface="Cambria Math" panose="02040503050406030204" pitchFamily="18" charset="0"/>
                          <a:ea typeface="MS Mincho" panose="02020609040205080304" pitchFamily="49" charset="-128"/>
                        </a:rPr>
                        <m:t>=</m:t>
                      </m:r>
                      <m:d>
                        <m:dPr>
                          <m:ctrlPr>
                            <a:rPr lang="en-US" sz="1800" i="1">
                              <a:effectLst/>
                              <a:latin typeface="Cambria Math" panose="02040503050406030204" pitchFamily="18" charset="0"/>
                              <a:ea typeface="MS Mincho" panose="02020609040205080304" pitchFamily="49" charset="-128"/>
                            </a:rPr>
                          </m:ctrlPr>
                        </m:dPr>
                        <m:e>
                          <m:m>
                            <m:mPr>
                              <m:mcs>
                                <m:mc>
                                  <m:mcPr>
                                    <m:count m:val="3"/>
                                    <m:mcJc m:val="center"/>
                                  </m:mcPr>
                                </m:mc>
                              </m:mcs>
                              <m:ctrlPr>
                                <a:rPr lang="en-US" sz="1800" i="1">
                                  <a:effectLst/>
                                  <a:latin typeface="Cambria Math" panose="02040503050406030204" pitchFamily="18" charset="0"/>
                                  <a:ea typeface="MS Mincho" panose="02020609040205080304" pitchFamily="49" charset="-128"/>
                                </a:rPr>
                              </m:ctrlPr>
                            </m:mPr>
                            <m:mr>
                              <m:e>
                                <m:r>
                                  <m:rPr>
                                    <m:sty m:val="p"/>
                                  </m:rPr>
                                  <a:rPr lang="en-US" sz="1800">
                                    <a:effectLst/>
                                    <a:latin typeface="Cambria Math" panose="02040503050406030204" pitchFamily="18" charset="0"/>
                                    <a:ea typeface="MS Mincho" panose="02020609040205080304" pitchFamily="49" charset="-128"/>
                                  </a:rPr>
                                  <m:t>cos</m:t>
                                </m:r>
                                <m:r>
                                  <a:rPr lang="en-US" sz="1800">
                                    <a:effectLst/>
                                    <a:latin typeface="Cambria Math" panose="02040503050406030204" pitchFamily="18" charset="0"/>
                                    <a:ea typeface="MS Mincho" panose="02020609040205080304" pitchFamily="49" charset="-128"/>
                                  </a:rPr>
                                  <m:t>⁡</m:t>
                                </m:r>
                                <m:r>
                                  <a:rPr lang="en-US" sz="1800" i="1">
                                    <a:effectLst/>
                                    <a:latin typeface="Cambria Math" panose="02040503050406030204" pitchFamily="18" charset="0"/>
                                    <a:ea typeface="MS Mincho" panose="02020609040205080304" pitchFamily="49" charset="-128"/>
                                  </a:rPr>
                                  <m:t>(</m:t>
                                </m:r>
                                <m:r>
                                  <a:rPr lang="en-US" sz="1800" i="1">
                                    <a:effectLst/>
                                    <a:latin typeface="Cambria Math" panose="02040503050406030204" pitchFamily="18" charset="0"/>
                                    <a:ea typeface="MS Mincho" panose="02020609040205080304" pitchFamily="49" charset="-128"/>
                                  </a:rPr>
                                  <m:t>𝜃</m:t>
                                </m:r>
                                <m:r>
                                  <a:rPr lang="en-US" sz="1800" i="1">
                                    <a:effectLst/>
                                    <a:latin typeface="Cambria Math" panose="02040503050406030204" pitchFamily="18" charset="0"/>
                                    <a:ea typeface="MS Mincho" panose="02020609040205080304" pitchFamily="49" charset="-128"/>
                                  </a:rPr>
                                  <m:t>)</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sz="1800">
                                    <a:effectLst/>
                                    <a:latin typeface="Cambria Math" panose="02040503050406030204" pitchFamily="18" charset="0"/>
                                    <a:ea typeface="Cambria Math" panose="02040503050406030204" pitchFamily="18" charset="0"/>
                                    <a:cs typeface="Cambria Math" panose="02040503050406030204" pitchFamily="18" charset="0"/>
                                  </a:rPr>
                                  <m:t>sin</m:t>
                                </m:r>
                                <m:r>
                                  <a:rPr lang="en-US" sz="1800">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𝜃</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0</m:t>
                                </m:r>
                              </m:e>
                            </m:mr>
                            <m:mr>
                              <m:e>
                                <m:r>
                                  <m:rPr>
                                    <m:sty m:val="p"/>
                                  </m:rPr>
                                  <a:rPr lang="en-US" sz="1800">
                                    <a:effectLst/>
                                    <a:latin typeface="Cambria Math" panose="02040503050406030204" pitchFamily="18" charset="0"/>
                                    <a:ea typeface="Cambria Math" panose="02040503050406030204" pitchFamily="18" charset="0"/>
                                    <a:cs typeface="Cambria Math" panose="02040503050406030204" pitchFamily="18" charset="0"/>
                                  </a:rPr>
                                  <m:t>sin</m:t>
                                </m:r>
                                <m:r>
                                  <a:rPr lang="en-US" sz="1800">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𝜃</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1800">
                                    <a:effectLst/>
                                    <a:latin typeface="Cambria Math" panose="02040503050406030204" pitchFamily="18" charset="0"/>
                                    <a:ea typeface="MS Mincho" panose="02020609040205080304" pitchFamily="49" charset="-128"/>
                                  </a:rPr>
                                  <m:t>cos</m:t>
                                </m:r>
                                <m:r>
                                  <a:rPr lang="en-US" sz="1800">
                                    <a:effectLst/>
                                    <a:latin typeface="Cambria Math" panose="02040503050406030204" pitchFamily="18" charset="0"/>
                                    <a:ea typeface="MS Mincho" panose="02020609040205080304" pitchFamily="49" charset="-128"/>
                                  </a:rPr>
                                  <m:t>⁡</m:t>
                                </m:r>
                                <m:r>
                                  <a:rPr lang="en-US" sz="1800" i="1">
                                    <a:effectLst/>
                                    <a:latin typeface="Cambria Math" panose="02040503050406030204" pitchFamily="18" charset="0"/>
                                    <a:ea typeface="MS Mincho" panose="02020609040205080304" pitchFamily="49" charset="-128"/>
                                  </a:rPr>
                                  <m:t>(</m:t>
                                </m:r>
                                <m:r>
                                  <a:rPr lang="en-US" sz="1800" i="1">
                                    <a:effectLst/>
                                    <a:latin typeface="Cambria Math" panose="02040503050406030204" pitchFamily="18" charset="0"/>
                                    <a:ea typeface="MS Mincho" panose="02020609040205080304" pitchFamily="49" charset="-128"/>
                                  </a:rPr>
                                  <m:t>𝜃</m:t>
                                </m:r>
                                <m:r>
                                  <a:rPr lang="en-US" sz="1800" i="1">
                                    <a:effectLst/>
                                    <a:latin typeface="Cambria Math" panose="02040503050406030204" pitchFamily="18" charset="0"/>
                                    <a:ea typeface="MS Mincho" panose="02020609040205080304" pitchFamily="49" charset="-128"/>
                                  </a:rPr>
                                  <m:t>)</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sz="1800" i="1">
                                    <a:effectLst/>
                                    <a:latin typeface="Cambria Math" panose="02040503050406030204" pitchFamily="18" charset="0"/>
                                    <a:ea typeface="MS Mincho" panose="02020609040205080304" pitchFamily="49" charset="-128"/>
                                  </a:rPr>
                                  <m:t>0</m:t>
                                </m:r>
                              </m:e>
                              <m:e>
                                <m:r>
                                  <a:rPr lang="en-US" sz="1800" i="1">
                                    <a:effectLst/>
                                    <a:latin typeface="Cambria Math" panose="02040503050406030204" pitchFamily="18" charset="0"/>
                                    <a:ea typeface="MS Mincho" panose="02020609040205080304" pitchFamily="49" charset="-128"/>
                                  </a:rPr>
                                  <m:t>0</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1</m:t>
                                </m:r>
                              </m:e>
                            </m:mr>
                          </m:m>
                        </m:e>
                      </m:d>
                    </m:oMath>
                  </m:oMathPara>
                </a14:m>
                <a:endParaRPr lang="en-US" sz="1800" dirty="0">
                  <a:effectLst/>
                  <a:latin typeface="Times New Roman" panose="02020603050405020304" pitchFamily="18" charset="0"/>
                  <a:ea typeface="Calibri" panose="020F0502020204030204" pitchFamily="34" charset="0"/>
                </a:endParaRPr>
              </a:p>
            </p:txBody>
          </p:sp>
        </mc:Choice>
        <mc:Fallback>
          <p:sp>
            <p:nvSpPr>
              <p:cNvPr id="5" name="TextBox 4">
                <a:extLst>
                  <a:ext uri="{FF2B5EF4-FFF2-40B4-BE49-F238E27FC236}">
                    <a16:creationId xmlns:a16="http://schemas.microsoft.com/office/drawing/2014/main" id="{E856646C-7F27-1ED0-D6BF-899BF9034452}"/>
                  </a:ext>
                </a:extLst>
              </p:cNvPr>
              <p:cNvSpPr txBox="1">
                <a:spLocks noRot="1" noChangeAspect="1" noMove="1" noResize="1" noEditPoints="1" noAdjustHandles="1" noChangeArrowheads="1" noChangeShapeType="1" noTextEdit="1"/>
              </p:cNvSpPr>
              <p:nvPr/>
            </p:nvSpPr>
            <p:spPr>
              <a:xfrm>
                <a:off x="5054291" y="1149423"/>
                <a:ext cx="6094140" cy="422461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266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90C8-4841-ED7A-553A-E6D40469F959}"/>
              </a:ext>
            </a:extLst>
          </p:cNvPr>
          <p:cNvSpPr>
            <a:spLocks noGrp="1"/>
          </p:cNvSpPr>
          <p:nvPr>
            <p:ph type="title"/>
          </p:nvPr>
        </p:nvSpPr>
        <p:spPr/>
        <p:txBody>
          <a:bodyPr/>
          <a:lstStyle/>
          <a:p>
            <a:r>
              <a:rPr lang="nb-NO"/>
              <a:t>Robot </a:t>
            </a:r>
            <a:r>
              <a:rPr lang="nb-NO" err="1"/>
              <a:t>Kinematics</a:t>
            </a:r>
            <a:endParaRPr lang="en-US"/>
          </a:p>
        </p:txBody>
      </p:sp>
      <p:sp>
        <p:nvSpPr>
          <p:cNvPr id="8" name="Text Placeholder 7">
            <a:extLst>
              <a:ext uri="{FF2B5EF4-FFF2-40B4-BE49-F238E27FC236}">
                <a16:creationId xmlns:a16="http://schemas.microsoft.com/office/drawing/2014/main" id="{7D47BDE9-9EB5-A94A-14B0-C58AE7A3A907}"/>
              </a:ext>
            </a:extLst>
          </p:cNvPr>
          <p:cNvSpPr>
            <a:spLocks noGrp="1"/>
          </p:cNvSpPr>
          <p:nvPr>
            <p:ph type="body" sz="half" idx="2"/>
          </p:nvPr>
        </p:nvSpPr>
        <p:spPr/>
        <p:txBody>
          <a:bodyPr/>
          <a:lstStyle/>
          <a:p>
            <a:pPr marL="285750" indent="-285750">
              <a:buFont typeface="Arial" panose="020B0604020202020204" pitchFamily="34" charset="0"/>
              <a:buChar char="•"/>
            </a:pPr>
            <a:r>
              <a:rPr lang="nb-NO"/>
              <a:t>Forward </a:t>
            </a:r>
            <a:r>
              <a:rPr lang="nb-NO" dirty="0" err="1"/>
              <a:t>Kinematics</a:t>
            </a:r>
            <a:endParaRPr lang="nb-NO"/>
          </a:p>
          <a:p>
            <a:pPr marL="285750" indent="-285750">
              <a:buFont typeface="Arial" panose="020B0604020202020204" pitchFamily="34" charset="0"/>
              <a:buChar char="•"/>
            </a:pPr>
            <a:r>
              <a:rPr lang="nb-NO"/>
              <a:t>Inverse </a:t>
            </a:r>
            <a:r>
              <a:rPr lang="nb-NO" dirty="0" err="1"/>
              <a:t>Kinematics</a:t>
            </a:r>
            <a:endParaRPr lang="nb-NO"/>
          </a:p>
          <a:p>
            <a:pPr marL="285750" indent="-285750">
              <a:buFont typeface="Arial" panose="020B0604020202020204" pitchFamily="34" charset="0"/>
              <a:buChar char="•"/>
            </a:pPr>
            <a:r>
              <a:rPr lang="nb-NO" dirty="0" err="1"/>
              <a:t>Denavitt-Hartenberg</a:t>
            </a:r>
            <a:r>
              <a:rPr lang="nb-NO"/>
              <a:t> </a:t>
            </a:r>
            <a:r>
              <a:rPr lang="nb-NO" dirty="0" err="1"/>
              <a:t>model</a:t>
            </a:r>
            <a:endParaRPr lang="nb-NO"/>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1C63B3D-07B7-C54D-31BD-0B26D1BABB8E}"/>
                  </a:ext>
                </a:extLst>
              </p:cNvPr>
              <p:cNvSpPr txBox="1"/>
              <p:nvPr/>
            </p:nvSpPr>
            <p:spPr>
              <a:xfrm>
                <a:off x="4395424" y="4122504"/>
                <a:ext cx="7478315" cy="594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0">
                              <a:latin typeface="Cambria Math" panose="02040503050406030204" pitchFamily="18" charset="0"/>
                            </a:rPr>
                            <m:t>0</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0">
                              <a:latin typeface="Cambria Math" panose="02040503050406030204" pitchFamily="18" charset="0"/>
                            </a:rPr>
                            <m:t>1</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0">
                              <a:latin typeface="Cambria Math" panose="02040503050406030204" pitchFamily="18" charset="0"/>
                            </a:rPr>
                            <m:t>2</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0">
                              <a:latin typeface="Cambria Math" panose="02040503050406030204" pitchFamily="18" charset="0"/>
                            </a:rPr>
                            <m:t>3</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0">
                              <a:latin typeface="Cambria Math" panose="02040503050406030204" pitchFamily="18" charset="0"/>
                            </a:rPr>
                            <m:t>4</m:t>
                          </m:r>
                        </m:sub>
                      </m:sSub>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2"/>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0">
                                        <a:latin typeface="Cambria Math" panose="02040503050406030204" pitchFamily="18" charset="0"/>
                                      </a:rPr>
                                      <m:t>1</m:t>
                                    </m:r>
                                  </m:sub>
                                </m:sSub>
                              </m:e>
                            </m:mr>
                            <m:mr>
                              <m:e>
                                <m:r>
                                  <a:rPr lang="en-US" i="0">
                                    <a:latin typeface="Cambria Math" panose="02040503050406030204" pitchFamily="18" charset="0"/>
                                  </a:rPr>
                                  <m:t>0</m:t>
                                </m:r>
                              </m:e>
                              <m:e>
                                <m:r>
                                  <a:rPr lang="en-US" i="0">
                                    <a:latin typeface="Cambria Math" panose="02040503050406030204" pitchFamily="18" charset="0"/>
                                  </a:rPr>
                                  <m:t>1</m:t>
                                </m:r>
                              </m:e>
                            </m:mr>
                          </m:m>
                        </m:e>
                      </m:d>
                      <m:d>
                        <m:dPr>
                          <m:begChr m:val="["/>
                          <m:endChr m:val="]"/>
                          <m:ctrlPr>
                            <a:rPr lang="en-US" i="1">
                              <a:solidFill>
                                <a:srgbClr val="836967"/>
                              </a:solidFill>
                              <a:latin typeface="Cambria Math" panose="02040503050406030204" pitchFamily="18" charset="0"/>
                            </a:rPr>
                          </m:ctrlPr>
                        </m:dPr>
                        <m:e>
                          <m:m>
                            <m:mPr>
                              <m:plcHide m:val="on"/>
                              <m:mcs>
                                <m:mc>
                                  <m:mcPr>
                                    <m:count m:val="2"/>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2</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0">
                                        <a:latin typeface="Cambria Math" panose="02040503050406030204" pitchFamily="18" charset="0"/>
                                      </a:rPr>
                                      <m:t>2</m:t>
                                    </m:r>
                                  </m:sub>
                                </m:sSub>
                              </m:e>
                            </m:mr>
                            <m:mr>
                              <m:e>
                                <m:r>
                                  <a:rPr lang="en-US" i="0">
                                    <a:latin typeface="Cambria Math" panose="02040503050406030204" pitchFamily="18" charset="0"/>
                                  </a:rPr>
                                  <m:t>0</m:t>
                                </m:r>
                              </m:e>
                              <m:e>
                                <m:r>
                                  <a:rPr lang="en-US" i="0">
                                    <a:latin typeface="Cambria Math" panose="02040503050406030204" pitchFamily="18" charset="0"/>
                                  </a:rPr>
                                  <m:t>1</m:t>
                                </m:r>
                              </m:e>
                            </m:mr>
                          </m:m>
                        </m:e>
                      </m:d>
                      <m:d>
                        <m:dPr>
                          <m:begChr m:val="["/>
                          <m:endChr m:val="]"/>
                          <m:ctrlPr>
                            <a:rPr lang="en-US" i="1">
                              <a:solidFill>
                                <a:srgbClr val="836967"/>
                              </a:solidFill>
                              <a:latin typeface="Cambria Math" panose="02040503050406030204" pitchFamily="18" charset="0"/>
                            </a:rPr>
                          </m:ctrlPr>
                        </m:dPr>
                        <m:e>
                          <m:m>
                            <m:mPr>
                              <m:plcHide m:val="on"/>
                              <m:mcs>
                                <m:mc>
                                  <m:mcPr>
                                    <m:count m:val="2"/>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3</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0">
                                        <a:latin typeface="Cambria Math" panose="02040503050406030204" pitchFamily="18" charset="0"/>
                                      </a:rPr>
                                      <m:t>3</m:t>
                                    </m:r>
                                  </m:sub>
                                </m:sSub>
                              </m:e>
                            </m:mr>
                            <m:mr>
                              <m:e>
                                <m:r>
                                  <a:rPr lang="en-US" i="0">
                                    <a:latin typeface="Cambria Math" panose="02040503050406030204" pitchFamily="18" charset="0"/>
                                  </a:rPr>
                                  <m:t>0</m:t>
                                </m:r>
                              </m:e>
                              <m:e>
                                <m:r>
                                  <a:rPr lang="en-US" i="0">
                                    <a:latin typeface="Cambria Math" panose="02040503050406030204" pitchFamily="18" charset="0"/>
                                  </a:rPr>
                                  <m:t>1</m:t>
                                </m:r>
                              </m:e>
                            </m:mr>
                          </m:m>
                        </m:e>
                      </m:d>
                      <m:d>
                        <m:dPr>
                          <m:begChr m:val="["/>
                          <m:endChr m:val="]"/>
                          <m:ctrlPr>
                            <a:rPr lang="en-US" i="1">
                              <a:solidFill>
                                <a:srgbClr val="836967"/>
                              </a:solidFill>
                              <a:latin typeface="Cambria Math" panose="02040503050406030204" pitchFamily="18" charset="0"/>
                            </a:rPr>
                          </m:ctrlPr>
                        </m:dPr>
                        <m:e>
                          <m:m>
                            <m:mPr>
                              <m:plcHide m:val="on"/>
                              <m:mcs>
                                <m:mc>
                                  <m:mcPr>
                                    <m:count m:val="2"/>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4</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0">
                                        <a:latin typeface="Cambria Math" panose="02040503050406030204" pitchFamily="18" charset="0"/>
                                      </a:rPr>
                                      <m:t>4</m:t>
                                    </m:r>
                                  </m:sub>
                                </m:sSub>
                              </m:e>
                            </m:mr>
                            <m:mr>
                              <m:e>
                                <m:r>
                                  <a:rPr lang="en-US" i="0">
                                    <a:latin typeface="Cambria Math" panose="02040503050406030204" pitchFamily="18" charset="0"/>
                                  </a:rPr>
                                  <m:t>0</m:t>
                                </m:r>
                              </m:e>
                              <m:e>
                                <m:r>
                                  <a:rPr lang="en-US" i="0">
                                    <a:latin typeface="Cambria Math" panose="02040503050406030204" pitchFamily="18" charset="0"/>
                                  </a:rPr>
                                  <m:t>1</m:t>
                                </m:r>
                              </m:e>
                            </m:mr>
                          </m:m>
                        </m:e>
                      </m:d>
                      <m:d>
                        <m:dPr>
                          <m:begChr m:val="["/>
                          <m:endChr m:val="]"/>
                          <m:ctrlPr>
                            <a:rPr lang="en-US" i="1">
                              <a:solidFill>
                                <a:srgbClr val="836967"/>
                              </a:solidFill>
                              <a:latin typeface="Cambria Math" panose="02040503050406030204" pitchFamily="18" charset="0"/>
                            </a:rPr>
                          </m:ctrlPr>
                        </m:dPr>
                        <m:e>
                          <m:m>
                            <m:mPr>
                              <m:plcHide m:val="on"/>
                              <m:mcs>
                                <m:mc>
                                  <m:mcPr>
                                    <m:count m:val="2"/>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5</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0">
                                        <a:latin typeface="Cambria Math" panose="02040503050406030204" pitchFamily="18" charset="0"/>
                                      </a:rPr>
                                      <m:t>5</m:t>
                                    </m:r>
                                  </m:sub>
                                </m:sSub>
                              </m:e>
                            </m:mr>
                            <m:mr>
                              <m:e>
                                <m:r>
                                  <a:rPr lang="en-US" i="0">
                                    <a:latin typeface="Cambria Math" panose="02040503050406030204" pitchFamily="18" charset="0"/>
                                  </a:rPr>
                                  <m:t>0</m:t>
                                </m:r>
                              </m:e>
                              <m:e>
                                <m:r>
                                  <a:rPr lang="en-US" i="0">
                                    <a:latin typeface="Cambria Math" panose="02040503050406030204" pitchFamily="18" charset="0"/>
                                  </a:rPr>
                                  <m:t>1</m:t>
                                </m:r>
                              </m:e>
                            </m:mr>
                          </m:m>
                        </m:e>
                      </m:d>
                    </m:oMath>
                  </m:oMathPara>
                </a14:m>
                <a:endParaRPr lang="en-US"/>
              </a:p>
            </p:txBody>
          </p:sp>
        </mc:Choice>
        <mc:Fallback xmlns="">
          <p:sp>
            <p:nvSpPr>
              <p:cNvPr id="4" name="TextBox 3">
                <a:extLst>
                  <a:ext uri="{FF2B5EF4-FFF2-40B4-BE49-F238E27FC236}">
                    <a16:creationId xmlns:a16="http://schemas.microsoft.com/office/drawing/2014/main" id="{91C63B3D-07B7-C54D-31BD-0B26D1BABB8E}"/>
                  </a:ext>
                </a:extLst>
              </p:cNvPr>
              <p:cNvSpPr txBox="1">
                <a:spLocks noRot="1" noChangeAspect="1" noMove="1" noResize="1" noEditPoints="1" noAdjustHandles="1" noChangeArrowheads="1" noChangeShapeType="1" noTextEdit="1"/>
              </p:cNvSpPr>
              <p:nvPr/>
            </p:nvSpPr>
            <p:spPr>
              <a:xfrm>
                <a:off x="4395424" y="4122504"/>
                <a:ext cx="7478315" cy="5940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87FA23E-B2E0-7DDD-D35A-8437106502F2}"/>
                  </a:ext>
                </a:extLst>
              </p:cNvPr>
              <p:cNvSpPr txBox="1"/>
              <p:nvPr/>
            </p:nvSpPr>
            <p:spPr>
              <a:xfrm>
                <a:off x="4772025" y="2170459"/>
                <a:ext cx="6097978" cy="12212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0">
                              <a:latin typeface="Cambria Math" panose="02040503050406030204" pitchFamily="18" charset="0"/>
                            </a:rPr>
                            <m:t>0</m:t>
                          </m:r>
                        </m:sub>
                      </m:sSub>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2"/>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0">
                                        <a:latin typeface="Cambria Math" panose="02040503050406030204" pitchFamily="18" charset="0"/>
                                      </a:rPr>
                                      <m:t>1</m:t>
                                    </m:r>
                                  </m:sub>
                                </m:sSub>
                              </m:e>
                            </m:mr>
                            <m:mr>
                              <m:e>
                                <m:r>
                                  <a:rPr lang="en-US" i="0">
                                    <a:latin typeface="Cambria Math" panose="02040503050406030204" pitchFamily="18" charset="0"/>
                                  </a:rPr>
                                  <m:t>0</m:t>
                                </m:r>
                              </m:e>
                              <m:e>
                                <m:r>
                                  <a:rPr lang="en-US" i="0">
                                    <a:latin typeface="Cambria Math" panose="02040503050406030204" pitchFamily="18" charset="0"/>
                                  </a:rPr>
                                  <m:t>1</m:t>
                                </m:r>
                              </m:e>
                            </m:mr>
                          </m:m>
                        </m:e>
                      </m:d>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4"/>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r>
                                      <a:rPr lang="en-US" i="0">
                                        <a:latin typeface="Cambria Math" panose="02040503050406030204" pitchFamily="18" charset="0"/>
                                      </a:rPr>
                                      <m:t>11</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r>
                                      <a:rPr lang="en-US" i="0">
                                        <a:latin typeface="Cambria Math" panose="02040503050406030204" pitchFamily="18" charset="0"/>
                                      </a:rPr>
                                      <m:t>12</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r>
                                      <a:rPr lang="en-US" i="0">
                                        <a:latin typeface="Cambria Math" panose="02040503050406030204" pitchFamily="18" charset="0"/>
                                      </a:rPr>
                                      <m:t>13</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sub>
                                </m:sSub>
                              </m:e>
                              <m:e>
                                <m:sSub>
                                  <m:sSubPr>
                                    <m:ctrlPr>
                                      <a:rPr lang="nb-NO" b="0" i="1" smtClean="0">
                                        <a:latin typeface="Cambria Math" panose="02040503050406030204" pitchFamily="18" charset="0"/>
                                      </a:rPr>
                                    </m:ctrlPr>
                                  </m:sSubPr>
                                  <m:e>
                                    <m:r>
                                      <m:rPr>
                                        <m:sty m:val="p"/>
                                      </m:rPr>
                                      <a:rPr lang="nb-NO" i="0" smtClean="0">
                                        <a:latin typeface="Cambria Math" panose="02040503050406030204" pitchFamily="18" charset="0"/>
                                      </a:rPr>
                                      <m:t>p</m:t>
                                    </m:r>
                                  </m:e>
                                  <m:sub>
                                    <m:r>
                                      <a:rPr lang="nb-NO" b="0" i="0" smtClean="0">
                                        <a:latin typeface="Cambria Math" panose="02040503050406030204" pitchFamily="18" charset="0"/>
                                      </a:rPr>
                                      <m:t>1</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r>
                                      <a:rPr lang="en-US" i="0">
                                        <a:latin typeface="Cambria Math" panose="02040503050406030204" pitchFamily="18" charset="0"/>
                                      </a:rPr>
                                      <m:t>21</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r>
                                      <a:rPr lang="en-US" i="0">
                                        <a:latin typeface="Cambria Math" panose="02040503050406030204" pitchFamily="18" charset="0"/>
                                      </a:rPr>
                                      <m:t>22</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r>
                                      <a:rPr lang="en-US" i="0">
                                        <a:latin typeface="Cambria Math" panose="02040503050406030204" pitchFamily="18" charset="0"/>
                                      </a:rPr>
                                      <m:t>23</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sub>
                                </m:sSub>
                              </m:e>
                              <m:e>
                                <m:r>
                                  <a:rPr lang="en-US" i="0">
                                    <a:latin typeface="Cambria Math" panose="02040503050406030204" pitchFamily="18" charset="0"/>
                                  </a:rPr>
                                  <m:t>0</m:t>
                                </m:r>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r>
                                      <a:rPr lang="en-US" i="0">
                                        <a:latin typeface="Cambria Math" panose="02040503050406030204" pitchFamily="18" charset="0"/>
                                      </a:rPr>
                                      <m:t>31</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r>
                                      <a:rPr lang="en-US" i="0">
                                        <a:latin typeface="Cambria Math" panose="02040503050406030204" pitchFamily="18" charset="0"/>
                                      </a:rPr>
                                      <m:t>32</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𝑍</m:t>
                                    </m:r>
                                  </m:e>
                                  <m:sub>
                                    <m:r>
                                      <a:rPr lang="en-US" i="0">
                                        <a:latin typeface="Cambria Math" panose="02040503050406030204" pitchFamily="18" charset="0"/>
                                      </a:rPr>
                                      <m:t>33</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sub>
                                </m:sSub>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0">
                                        <a:latin typeface="Cambria Math" panose="02040503050406030204" pitchFamily="18" charset="0"/>
                                      </a:rPr>
                                      <m:t>1</m:t>
                                    </m:r>
                                  </m:sub>
                                </m:sSub>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oMath>
                  </m:oMathPara>
                </a14:m>
                <a:endParaRPr lang="en-US"/>
              </a:p>
            </p:txBody>
          </p:sp>
        </mc:Choice>
        <mc:Fallback xmlns="">
          <p:sp>
            <p:nvSpPr>
              <p:cNvPr id="9" name="TextBox 8">
                <a:extLst>
                  <a:ext uri="{FF2B5EF4-FFF2-40B4-BE49-F238E27FC236}">
                    <a16:creationId xmlns:a16="http://schemas.microsoft.com/office/drawing/2014/main" id="{787FA23E-B2E0-7DDD-D35A-8437106502F2}"/>
                  </a:ext>
                </a:extLst>
              </p:cNvPr>
              <p:cNvSpPr txBox="1">
                <a:spLocks noRot="1" noChangeAspect="1" noMove="1" noResize="1" noEditPoints="1" noAdjustHandles="1" noChangeArrowheads="1" noChangeShapeType="1" noTextEdit="1"/>
              </p:cNvSpPr>
              <p:nvPr/>
            </p:nvSpPr>
            <p:spPr>
              <a:xfrm>
                <a:off x="4772025" y="2170459"/>
                <a:ext cx="6097978" cy="12212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78021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BAAC7A8B0738B4D863A477CC5324BE1" ma:contentTypeVersion="7" ma:contentTypeDescription="Opprett et nytt dokument." ma:contentTypeScope="" ma:versionID="edccc7953764fa249190f0cffd4733b4">
  <xsd:schema xmlns:xsd="http://www.w3.org/2001/XMLSchema" xmlns:xs="http://www.w3.org/2001/XMLSchema" xmlns:p="http://schemas.microsoft.com/office/2006/metadata/properties" xmlns:ns3="fe4b6236-a82d-498f-b3a0-8ec5a712e657" xmlns:ns4="ded90ac1-a4d9-41a4-9a4e-3cccd3878c60" targetNamespace="http://schemas.microsoft.com/office/2006/metadata/properties" ma:root="true" ma:fieldsID="b463d8c277a9aee8be02989e584818a6" ns3:_="" ns4:_="">
    <xsd:import namespace="fe4b6236-a82d-498f-b3a0-8ec5a712e657"/>
    <xsd:import namespace="ded90ac1-a4d9-41a4-9a4e-3cccd3878c60"/>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4b6236-a82d-498f-b3a0-8ec5a712e657"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d90ac1-a4d9-41a4-9a4e-3cccd3878c60" elementFormDefault="qualified">
    <xsd:import namespace="http://schemas.microsoft.com/office/2006/documentManagement/types"/>
    <xsd:import namespace="http://schemas.microsoft.com/office/infopath/2007/PartnerControls"/>
    <xsd:element name="SharedWithUsers" ma:index="9"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Delingsdetaljer" ma:internalName="SharedWithDetails" ma:readOnly="true">
      <xsd:simpleType>
        <xsd:restriction base="dms:Note">
          <xsd:maxLength value="255"/>
        </xsd:restriction>
      </xsd:simpleType>
    </xsd:element>
    <xsd:element name="SharingHintHash" ma:index="11" nillable="true" ma:displayName="Hash for deling av tips"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e4b6236-a82d-498f-b3a0-8ec5a712e657" xsi:nil="true"/>
  </documentManagement>
</p:properties>
</file>

<file path=customXml/itemProps1.xml><?xml version="1.0" encoding="utf-8"?>
<ds:datastoreItem xmlns:ds="http://schemas.openxmlformats.org/officeDocument/2006/customXml" ds:itemID="{BAF566B1-DB58-4BFA-A918-2F0B78832E5F}">
  <ds:schemaRefs>
    <ds:schemaRef ds:uri="ded90ac1-a4d9-41a4-9a4e-3cccd3878c60"/>
    <ds:schemaRef ds:uri="fe4b6236-a82d-498f-b3a0-8ec5a712e6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5953495-E632-48B3-A66B-33320BDC54A9}">
  <ds:schemaRefs>
    <ds:schemaRef ds:uri="http://schemas.microsoft.com/sharepoint/v3/contenttype/forms"/>
  </ds:schemaRefs>
</ds:datastoreItem>
</file>

<file path=customXml/itemProps3.xml><?xml version="1.0" encoding="utf-8"?>
<ds:datastoreItem xmlns:ds="http://schemas.openxmlformats.org/officeDocument/2006/customXml" ds:itemID="{62C38574-85A4-48E2-AC67-42F0AA5248D9}">
  <ds:schemaRefs>
    <ds:schemaRef ds:uri="http://schemas.microsoft.com/office/2006/documentManagement/types"/>
    <ds:schemaRef ds:uri="http://purl.org/dc/terms/"/>
    <ds:schemaRef ds:uri="http://purl.org/dc/dcmitype/"/>
    <ds:schemaRef ds:uri="http://www.w3.org/XML/1998/namespace"/>
    <ds:schemaRef ds:uri="http://schemas.microsoft.com/office/infopath/2007/PartnerControls"/>
    <ds:schemaRef ds:uri="http://schemas.openxmlformats.org/package/2006/metadata/core-properties"/>
    <ds:schemaRef ds:uri="ded90ac1-a4d9-41a4-9a4e-3cccd3878c60"/>
    <ds:schemaRef ds:uri="fe4b6236-a82d-498f-b3a0-8ec5a712e657"/>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TM03457503[[fn=Quotable]]</Template>
  <TotalTime>0</TotalTime>
  <Words>2639</Words>
  <Application>Microsoft Office PowerPoint</Application>
  <PresentationFormat>Widescreen</PresentationFormat>
  <Paragraphs>348</Paragraphs>
  <Slides>20</Slides>
  <Notes>18</Notes>
  <HiddenSlides>0</HiddenSlides>
  <MMClips>0</MMClips>
  <ScaleCrop>false</ScaleCrop>
  <HeadingPairs>
    <vt:vector size="6" baseType="variant">
      <vt:variant>
        <vt:lpstr>Brukte skrifter</vt:lpstr>
      </vt:variant>
      <vt:variant>
        <vt:i4>7</vt:i4>
      </vt:variant>
      <vt:variant>
        <vt:lpstr>Tema</vt:lpstr>
      </vt:variant>
      <vt:variant>
        <vt:i4>1</vt:i4>
      </vt:variant>
      <vt:variant>
        <vt:lpstr>Lysbildetitler</vt:lpstr>
      </vt:variant>
      <vt:variant>
        <vt:i4>20</vt:i4>
      </vt:variant>
    </vt:vector>
  </HeadingPairs>
  <TitlesOfParts>
    <vt:vector size="28" baseType="lpstr">
      <vt:lpstr>Arial</vt:lpstr>
      <vt:lpstr>Calibri</vt:lpstr>
      <vt:lpstr>Cambria Math</vt:lpstr>
      <vt:lpstr>Century Gothic</vt:lpstr>
      <vt:lpstr>Times New Roman</vt:lpstr>
      <vt:lpstr>Wingdings</vt:lpstr>
      <vt:lpstr>Wingdings 2</vt:lpstr>
      <vt:lpstr>Quotable</vt:lpstr>
      <vt:lpstr>Robot Assisted Deep Brain Implantation ACIT4720</vt:lpstr>
      <vt:lpstr>Content</vt:lpstr>
      <vt:lpstr>Introduction</vt:lpstr>
      <vt:lpstr>Brain Implantation</vt:lpstr>
      <vt:lpstr>Robot Assisted Deep Brain Implantation</vt:lpstr>
      <vt:lpstr>Brain</vt:lpstr>
      <vt:lpstr>Robots are cool</vt:lpstr>
      <vt:lpstr>Robot Kinematics</vt:lpstr>
      <vt:lpstr>Robot Kinematics</vt:lpstr>
      <vt:lpstr>Robot Kinematics</vt:lpstr>
      <vt:lpstr>Robot Kinematics</vt:lpstr>
      <vt:lpstr>PowerPoint-presentasjon</vt:lpstr>
      <vt:lpstr>PowerPoint-presentasjon</vt:lpstr>
      <vt:lpstr>Sensory elements</vt:lpstr>
      <vt:lpstr>Sensory elements</vt:lpstr>
      <vt:lpstr>3D Scanning and Printing</vt:lpstr>
      <vt:lpstr>PowerPoint-presentasjon</vt:lpstr>
      <vt:lpstr>Overview</vt:lpstr>
      <vt:lpstr>Demonstration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Adam Emile Aske</dc:creator>
  <cp:lastModifiedBy>Adam Emile Aske</cp:lastModifiedBy>
  <cp:revision>8</cp:revision>
  <dcterms:created xsi:type="dcterms:W3CDTF">2023-11-02T10:52:05Z</dcterms:created>
  <dcterms:modified xsi:type="dcterms:W3CDTF">2023-11-20T19:17:08Z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0x0101004BAAC7A8B0738B4D863A477CC5324BE1</vt:lpwstr>
  </property>
</Properties>
</file>